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847" r:id="rId4"/>
  </p:sldMasterIdLst>
  <p:notesMasterIdLst>
    <p:notesMasterId r:id="rId24"/>
  </p:notesMasterIdLst>
  <p:handoutMasterIdLst>
    <p:handoutMasterId r:id="rId25"/>
  </p:handoutMasterIdLst>
  <p:sldIdLst>
    <p:sldId id="8049" r:id="rId5"/>
    <p:sldId id="8030" r:id="rId6"/>
    <p:sldId id="8031" r:id="rId7"/>
    <p:sldId id="8032" r:id="rId8"/>
    <p:sldId id="8033" r:id="rId9"/>
    <p:sldId id="8001" r:id="rId10"/>
    <p:sldId id="8034" r:id="rId11"/>
    <p:sldId id="8035" r:id="rId12"/>
    <p:sldId id="8037" r:id="rId13"/>
    <p:sldId id="8038" r:id="rId14"/>
    <p:sldId id="8039" r:id="rId15"/>
    <p:sldId id="8040" r:id="rId16"/>
    <p:sldId id="8047" r:id="rId17"/>
    <p:sldId id="8042" r:id="rId18"/>
    <p:sldId id="8048" r:id="rId19"/>
    <p:sldId id="8043" r:id="rId20"/>
    <p:sldId id="8044" r:id="rId21"/>
    <p:sldId id="8045" r:id="rId22"/>
    <p:sldId id="8050" r:id="rId23"/>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Roboto" pitchFamily="2" charset="0"/>
      <p:regular r:id="rId30"/>
      <p:bold r:id="rId31"/>
      <p:italic r:id="rId32"/>
      <p:boldItalic r:id="rId33"/>
    </p:embeddedFont>
    <p:embeddedFont>
      <p:font typeface="Roboto Light" pitchFamily="2" charset="0"/>
      <p:regular r:id="rId34"/>
      <p:italic r:id="rId35"/>
    </p:embeddedFont>
    <p:embeddedFont>
      <p:font typeface="Roboto Medium" pitchFamily="2" charset="0"/>
      <p:regular r:id="rId36"/>
      <p:italic r:id="rId37"/>
    </p:embeddedFont>
  </p:embeddedFontLst>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amless_Paperless Clinical Trials" id="{A75E1FA0-35F9-7742-9E83-E12CC38CBB5E}">
          <p14:sldIdLst>
            <p14:sldId id="8049"/>
            <p14:sldId id="8030"/>
            <p14:sldId id="8031"/>
            <p14:sldId id="8032"/>
            <p14:sldId id="8033"/>
            <p14:sldId id="8001"/>
            <p14:sldId id="8034"/>
            <p14:sldId id="8035"/>
            <p14:sldId id="8037"/>
            <p14:sldId id="8038"/>
            <p14:sldId id="8039"/>
            <p14:sldId id="8040"/>
            <p14:sldId id="8047"/>
            <p14:sldId id="8042"/>
            <p14:sldId id="8048"/>
            <p14:sldId id="8043"/>
            <p14:sldId id="8044"/>
            <p14:sldId id="8045"/>
            <p14:sldId id="8050"/>
          </p14:sldIdLst>
        </p14:section>
      </p14:sectionLst>
    </p:ext>
    <p:ext uri="{EFAFB233-063F-42B5-8137-9DF3F51BA10A}">
      <p15:sldGuideLst xmlns:p15="http://schemas.microsoft.com/office/powerpoint/2012/main">
        <p15:guide id="1" orient="horz" pos="935" userDrawn="1">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485C"/>
    <a:srgbClr val="0B242C"/>
    <a:srgbClr val="CFE2F0"/>
    <a:srgbClr val="9FC4E1"/>
    <a:srgbClr val="70A6D3"/>
    <a:srgbClr val="156DB6"/>
    <a:srgbClr val="0A5692"/>
    <a:srgbClr val="12426E"/>
    <a:srgbClr val="082B49"/>
    <a:srgbClr val="E1F3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83"/>
    <p:restoredTop sz="94807"/>
  </p:normalViewPr>
  <p:slideViewPr>
    <p:cSldViewPr snapToGrid="0">
      <p:cViewPr varScale="1">
        <p:scale>
          <a:sx n="99" d="100"/>
          <a:sy n="99" d="100"/>
        </p:scale>
        <p:origin x="60" y="312"/>
      </p:cViewPr>
      <p:guideLst>
        <p:guide orient="horz" pos="935"/>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2D5D3D9-11B0-450C-A98C-77F1F3F8F5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59A32D0-FC9D-43B7-BA43-8CAF3D5DA9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14889C-0FB4-4CA2-A63B-A9B7E14B0D45}" type="datetimeFigureOut">
              <a:rPr lang="en-GB" smtClean="0"/>
              <a:t>26/04/2021</a:t>
            </a:fld>
            <a:endParaRPr lang="en-GB"/>
          </a:p>
        </p:txBody>
      </p:sp>
      <p:sp>
        <p:nvSpPr>
          <p:cNvPr id="4" name="Footer Placeholder 3">
            <a:extLst>
              <a:ext uri="{FF2B5EF4-FFF2-40B4-BE49-F238E27FC236}">
                <a16:creationId xmlns:a16="http://schemas.microsoft.com/office/drawing/2014/main" id="{A34B99FC-F088-42F8-824A-C3389C51299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B0817623-0812-4D71-95D8-58A0352D25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406B93B-B439-4686-A838-76BC4B40A2C7}" type="slidenum">
              <a:rPr lang="en-GB" smtClean="0"/>
              <a:t>‹#›</a:t>
            </a:fld>
            <a:endParaRPr lang="en-GB"/>
          </a:p>
        </p:txBody>
      </p:sp>
    </p:spTree>
    <p:extLst>
      <p:ext uri="{BB962C8B-B14F-4D97-AF65-F5344CB8AC3E}">
        <p14:creationId xmlns:p14="http://schemas.microsoft.com/office/powerpoint/2010/main" val="737942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A219D6-E2A5-40C1-8FA0-B66A57CB2944}" type="datetimeFigureOut">
              <a:rPr lang="en-GB" smtClean="0"/>
              <a:t>26/04/2021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98C159-E797-4669-A2E8-58ADA9D18173}" type="slidenum">
              <a:rPr lang="en-GB" smtClean="0"/>
              <a:t>‹#›</a:t>
            </a:fld>
            <a:endParaRPr lang="en-GB"/>
          </a:p>
        </p:txBody>
      </p:sp>
    </p:spTree>
    <p:extLst>
      <p:ext uri="{BB962C8B-B14F-4D97-AF65-F5344CB8AC3E}">
        <p14:creationId xmlns:p14="http://schemas.microsoft.com/office/powerpoint/2010/main" val="1799811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98C159-E797-4669-A2E8-58ADA9D18173}" type="slidenum">
              <a:rPr lang="en-GB" smtClean="0"/>
              <a:t>6</a:t>
            </a:fld>
            <a:endParaRPr lang="en-GB"/>
          </a:p>
        </p:txBody>
      </p:sp>
    </p:spTree>
    <p:extLst>
      <p:ext uri="{BB962C8B-B14F-4D97-AF65-F5344CB8AC3E}">
        <p14:creationId xmlns:p14="http://schemas.microsoft.com/office/powerpoint/2010/main" val="3316643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altLang="en-US" dirty="0">
                <a:latin typeface="Arial" panose="020B0604020202020204" pitchFamily="34" charset="0"/>
              </a:rPr>
              <a:t>The top 5 site problems are 1.Too Many Reports. 2.  Too Many Duplicate Reports. 3. Processing reports is too time consuming. 4. There are too many different websites from different sponsors and too many usernames and passwords. 5. Sites are drowning in information, not wisdom. Can’t see the crucial safety signals for all the unimportant information.</a:t>
            </a:r>
          </a:p>
          <a:p>
            <a:pPr eaLnBrk="1" hangingPunct="1">
              <a:spcBef>
                <a:spcPct val="0"/>
              </a:spcBef>
            </a:pPr>
            <a:endParaRPr lang="en-US" altLang="en-US" dirty="0">
              <a:latin typeface="Arial" panose="020B0604020202020204" pitchFamily="34" charset="0"/>
            </a:endParaRPr>
          </a:p>
          <a:p>
            <a:pPr eaLnBrk="1" hangingPunct="1">
              <a:spcBef>
                <a:spcPct val="0"/>
              </a:spcBef>
            </a:pPr>
            <a:r>
              <a:rPr lang="en-US" altLang="en-US" dirty="0">
                <a:latin typeface="Arial" panose="020B0604020202020204" pitchFamily="34" charset="0"/>
              </a:rPr>
              <a:t>Why are these problems happening? Sites are overwhelmed with over-reported and cross-reported safety reports due to “brute-force” distribution. Many companies distribute all safety reports to all Sites and Ethics Committees instead of observing local safety reporting laws. This is not what the Regulatory Agencies want or intended to happen.</a:t>
            </a:r>
          </a:p>
          <a:p>
            <a:pPr eaLnBrk="1" hangingPunct="1">
              <a:spcBef>
                <a:spcPct val="0"/>
              </a:spcBef>
            </a:pPr>
            <a:endParaRPr lang="en-US" altLang="en-US" dirty="0">
              <a:latin typeface="Arial" panose="020B0604020202020204" pitchFamily="34" charset="0"/>
            </a:endParaRPr>
          </a:p>
          <a:p>
            <a:pPr eaLnBrk="1" hangingPunct="1">
              <a:spcBef>
                <a:spcPct val="0"/>
              </a:spcBef>
            </a:pPr>
            <a:r>
              <a:rPr lang="en-US" altLang="en-US" dirty="0">
                <a:latin typeface="Arial" panose="020B0604020202020204" pitchFamily="34" charset="0"/>
              </a:rPr>
              <a:t>We have a failed system. So how can we fix it?</a:t>
            </a:r>
          </a:p>
          <a:p>
            <a:pPr eaLnBrk="1" hangingPunct="1">
              <a:spcBef>
                <a:spcPct val="0"/>
              </a:spcBef>
            </a:pPr>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0698C159-E797-4669-A2E8-58ADA9D18173}" type="slidenum">
              <a:rPr lang="en-GB" smtClean="0"/>
              <a:t>9</a:t>
            </a:fld>
            <a:endParaRPr lang="en-GB"/>
          </a:p>
        </p:txBody>
      </p:sp>
    </p:spTree>
    <p:extLst>
      <p:ext uri="{BB962C8B-B14F-4D97-AF65-F5344CB8AC3E}">
        <p14:creationId xmlns:p14="http://schemas.microsoft.com/office/powerpoint/2010/main" val="1600203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altLang="en-US" dirty="0">
                <a:latin typeface="Arial" panose="020B0604020202020204" pitchFamily="34" charset="0"/>
              </a:rPr>
              <a:t>Why do sites get too many reports?</a:t>
            </a:r>
          </a:p>
          <a:p>
            <a:pPr eaLnBrk="1" hangingPunct="1">
              <a:spcBef>
                <a:spcPct val="0"/>
              </a:spcBef>
            </a:pPr>
            <a:endParaRPr lang="en-US" altLang="en-US" dirty="0">
              <a:latin typeface="Arial" panose="020B0604020202020204" pitchFamily="34" charset="0"/>
            </a:endParaRPr>
          </a:p>
          <a:p>
            <a:pPr eaLnBrk="1" hangingPunct="1">
              <a:spcBef>
                <a:spcPct val="0"/>
              </a:spcBef>
            </a:pPr>
            <a:r>
              <a:rPr lang="en-US" altLang="en-US" dirty="0">
                <a:latin typeface="Arial" panose="020B0604020202020204" pitchFamily="34" charset="0"/>
              </a:rPr>
              <a:t>80% of sites receive more than 20 SUSARs per month.</a:t>
            </a:r>
          </a:p>
          <a:p>
            <a:pPr eaLnBrk="1" hangingPunct="1">
              <a:spcBef>
                <a:spcPct val="0"/>
              </a:spcBef>
            </a:pPr>
            <a:endParaRPr lang="en-US" altLang="en-US" dirty="0">
              <a:latin typeface="Arial" panose="020B0604020202020204" pitchFamily="34" charset="0"/>
            </a:endParaRPr>
          </a:p>
          <a:p>
            <a:pPr eaLnBrk="1" hangingPunct="1">
              <a:spcBef>
                <a:spcPct val="0"/>
              </a:spcBef>
            </a:pPr>
            <a:r>
              <a:rPr lang="en-US" altLang="en-US" dirty="0">
                <a:latin typeface="Arial" panose="020B0604020202020204" pitchFamily="34" charset="0"/>
              </a:rPr>
              <a:t>20% have refused to process a SUSAR because it was an over-distribution – a Safety Report that did not qualify as an unanticipated problem and did not need to be submitted to the IRB. Most IRBs, including WCGs, will acknowledge Safety Reports if your sponsor says you must submit every Safety Report but will not review them unless they qualify as an unanticipated problem. Push back on Expedited Safety Reports that should not be expedited.</a:t>
            </a:r>
          </a:p>
          <a:p>
            <a:pPr eaLnBrk="1" hangingPunct="1">
              <a:spcBef>
                <a:spcPct val="0"/>
              </a:spcBef>
            </a:pPr>
            <a:endParaRPr lang="en-US" altLang="en-US" dirty="0">
              <a:latin typeface="Arial" panose="020B0604020202020204" pitchFamily="34" charset="0"/>
            </a:endParaRPr>
          </a:p>
          <a:p>
            <a:pPr eaLnBrk="1" hangingPunct="1">
              <a:spcBef>
                <a:spcPct val="0"/>
              </a:spcBef>
            </a:pPr>
            <a:r>
              <a:rPr lang="en-US" altLang="en-US" dirty="0">
                <a:latin typeface="Arial" panose="020B0604020202020204" pitchFamily="34" charset="0"/>
              </a:rPr>
              <a:t>The most common complaint from sites on our Safety Reporting site survey - “Why can’t sponsors get their act together and stop sending us SUSARs where there is no causal relationship to the drug?” The FDA estimated 86% of SUSARs on 1 oncology trial did not qualify for expedited reporting.</a:t>
            </a:r>
          </a:p>
          <a:p>
            <a:pPr eaLnBrk="1" hangingPunct="1">
              <a:spcBef>
                <a:spcPct val="0"/>
              </a:spcBef>
            </a:pPr>
            <a:endParaRPr lang="en-US" altLang="en-US" dirty="0">
              <a:latin typeface="Arial" panose="020B0604020202020204" pitchFamily="34" charset="0"/>
            </a:endParaRPr>
          </a:p>
          <a:p>
            <a:pPr eaLnBrk="1" hangingPunct="1">
              <a:spcBef>
                <a:spcPct val="0"/>
              </a:spcBef>
            </a:pPr>
            <a:r>
              <a:rPr lang="en-US" altLang="en-US" dirty="0">
                <a:latin typeface="Arial" panose="020B0604020202020204" pitchFamily="34" charset="0"/>
              </a:rPr>
              <a:t>Average PI receives 170 safety letters on average per quarter. Median PI receives 85 per quarter.</a:t>
            </a:r>
          </a:p>
          <a:p>
            <a:endParaRPr lang="en-US" altLang="en-US" dirty="0">
              <a:latin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0698C159-E797-4669-A2E8-58ADA9D18173}" type="slidenum">
              <a:rPr lang="en-GB" smtClean="0"/>
              <a:t>10</a:t>
            </a:fld>
            <a:endParaRPr lang="en-GB"/>
          </a:p>
        </p:txBody>
      </p:sp>
    </p:spTree>
    <p:extLst>
      <p:ext uri="{BB962C8B-B14F-4D97-AF65-F5344CB8AC3E}">
        <p14:creationId xmlns:p14="http://schemas.microsoft.com/office/powerpoint/2010/main" val="2428532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altLang="en-US" dirty="0">
                <a:latin typeface="Arial" panose="020B0604020202020204" pitchFamily="34" charset="0"/>
              </a:rPr>
              <a:t>Why do we get so many duplicate IND safety reports? Because a suspected unexpected serious adverse reaction that occurs on 1 trial needs to be cross-reported to all trials using that IND or compound. </a:t>
            </a:r>
          </a:p>
          <a:p>
            <a:pPr eaLnBrk="1" hangingPunct="1">
              <a:spcBef>
                <a:spcPct val="0"/>
              </a:spcBef>
            </a:pPr>
            <a:endParaRPr lang="en-US" altLang="en-US" dirty="0">
              <a:latin typeface="Arial" panose="020B0604020202020204" pitchFamily="34" charset="0"/>
            </a:endParaRPr>
          </a:p>
          <a:p>
            <a:pPr eaLnBrk="1" hangingPunct="1">
              <a:spcBef>
                <a:spcPct val="0"/>
              </a:spcBef>
            </a:pPr>
            <a:r>
              <a:rPr lang="en-US" altLang="en-US" dirty="0">
                <a:latin typeface="Arial" panose="020B0604020202020204" pitchFamily="34" charset="0"/>
              </a:rPr>
              <a:t>Safety Reporting is a compound level activity not a study level activity. It is important to organize your staff at Compound level to optimize yourselves for this activity and filter the duplicates yourselves. Each site is typically working at least 3 studies on same IND so you are forcing your PIs to see reports in triplicate if you don’t do this triage. Each coordinator is working on up to 7 studies at a time so try to minimize the amount of different compounds they need to manage.</a:t>
            </a:r>
          </a:p>
          <a:p>
            <a:pPr eaLnBrk="1" hangingPunct="1">
              <a:spcBef>
                <a:spcPct val="0"/>
              </a:spcBef>
            </a:pPr>
            <a:endParaRPr lang="en-US" altLang="en-US" dirty="0">
              <a:latin typeface="Arial" panose="020B0604020202020204" pitchFamily="34" charset="0"/>
            </a:endParaRPr>
          </a:p>
          <a:p>
            <a:pPr eaLnBrk="1" hangingPunct="1">
              <a:spcBef>
                <a:spcPct val="0"/>
              </a:spcBef>
            </a:pPr>
            <a:r>
              <a:rPr lang="en-US" altLang="en-US" dirty="0">
                <a:latin typeface="Arial" panose="020B0604020202020204" pitchFamily="34" charset="0"/>
              </a:rPr>
              <a:t>There are an </a:t>
            </a:r>
            <a:r>
              <a:rPr lang="en-US" altLang="en-US" dirty="0">
                <a:latin typeface="Calibri" panose="020F0502020204030204" pitchFamily="34" charset="0"/>
                <a:cs typeface="Calibri" panose="020F0502020204030204" pitchFamily="34" charset="0"/>
              </a:rPr>
              <a:t>average of 17.5 studies per compound including Investigator initiated trials and comparator studies etc.</a:t>
            </a:r>
          </a:p>
          <a:p>
            <a:endParaRPr lang="en-US" altLang="en-US" dirty="0">
              <a:latin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0698C159-E797-4669-A2E8-58ADA9D18173}" type="slidenum">
              <a:rPr lang="en-GB" smtClean="0"/>
              <a:t>11</a:t>
            </a:fld>
            <a:endParaRPr lang="en-GB"/>
          </a:p>
        </p:txBody>
      </p:sp>
    </p:spTree>
    <p:extLst>
      <p:ext uri="{BB962C8B-B14F-4D97-AF65-F5344CB8AC3E}">
        <p14:creationId xmlns:p14="http://schemas.microsoft.com/office/powerpoint/2010/main" val="3722921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anose="020B0604020202020204" pitchFamily="34" charset="0"/>
              </a:rPr>
              <a:t>61% sites spend more than 80% of staff time on processing IND Safety Reports.</a:t>
            </a:r>
          </a:p>
          <a:p>
            <a:endParaRPr lang="en-US" altLang="en-US" dirty="0">
              <a:latin typeface="Arial" panose="020B0604020202020204" pitchFamily="34" charset="0"/>
            </a:endParaRPr>
          </a:p>
          <a:p>
            <a:r>
              <a:rPr lang="en-US" altLang="en-US" dirty="0">
                <a:latin typeface="Arial" panose="020B0604020202020204" pitchFamily="34" charset="0"/>
              </a:rPr>
              <a:t>The average cost per safety report in labor was $26 not including any additional costs.</a:t>
            </a:r>
          </a:p>
          <a:p>
            <a:endParaRPr lang="en-US" altLang="en-US" dirty="0">
              <a:latin typeface="Arial" panose="020B0604020202020204" pitchFamily="34" charset="0"/>
            </a:endParaRPr>
          </a:p>
          <a:p>
            <a:r>
              <a:rPr lang="en-US" altLang="en-US" dirty="0">
                <a:latin typeface="Arial" panose="020B0604020202020204" pitchFamily="34" charset="0"/>
              </a:rPr>
              <a:t>The average budgeted cost was $45 – so 1 bonus is that sites can generate revenue by reading unnecessary safety reports at cost of not spending time with patients.</a:t>
            </a:r>
          </a:p>
          <a:p>
            <a:endParaRPr lang="en-US" dirty="0"/>
          </a:p>
        </p:txBody>
      </p:sp>
      <p:sp>
        <p:nvSpPr>
          <p:cNvPr id="4" name="Slide Number Placeholder 3"/>
          <p:cNvSpPr>
            <a:spLocks noGrp="1"/>
          </p:cNvSpPr>
          <p:nvPr>
            <p:ph type="sldNum" sz="quarter" idx="10"/>
          </p:nvPr>
        </p:nvSpPr>
        <p:spPr/>
        <p:txBody>
          <a:bodyPr/>
          <a:lstStyle/>
          <a:p>
            <a:fld id="{0698C159-E797-4669-A2E8-58ADA9D18173}" type="slidenum">
              <a:rPr lang="en-GB" smtClean="0"/>
              <a:t>12</a:t>
            </a:fld>
            <a:endParaRPr lang="en-GB"/>
          </a:p>
        </p:txBody>
      </p:sp>
    </p:spTree>
    <p:extLst>
      <p:ext uri="{BB962C8B-B14F-4D97-AF65-F5344CB8AC3E}">
        <p14:creationId xmlns:p14="http://schemas.microsoft.com/office/powerpoint/2010/main" val="3686232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This is what to expect from latest Safety Reporting Technology. If your Sponsor or CRO’s technology can’t do all of the above, then they are slowing you down and not providing you with the best technology.</a:t>
            </a:r>
          </a:p>
          <a:p>
            <a:endParaRPr lang="en-US" dirty="0"/>
          </a:p>
        </p:txBody>
      </p:sp>
      <p:sp>
        <p:nvSpPr>
          <p:cNvPr id="4" name="Slide Number Placeholder 3"/>
          <p:cNvSpPr>
            <a:spLocks noGrp="1"/>
          </p:cNvSpPr>
          <p:nvPr>
            <p:ph type="sldNum" sz="quarter" idx="10"/>
          </p:nvPr>
        </p:nvSpPr>
        <p:spPr/>
        <p:txBody>
          <a:bodyPr/>
          <a:lstStyle/>
          <a:p>
            <a:fld id="{0698C159-E797-4669-A2E8-58ADA9D18173}" type="slidenum">
              <a:rPr lang="en-GB" smtClean="0"/>
              <a:t>16</a:t>
            </a:fld>
            <a:endParaRPr lang="en-GB"/>
          </a:p>
        </p:txBody>
      </p:sp>
    </p:spTree>
    <p:extLst>
      <p:ext uri="{BB962C8B-B14F-4D97-AF65-F5344CB8AC3E}">
        <p14:creationId xmlns:p14="http://schemas.microsoft.com/office/powerpoint/2010/main" val="3940467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anose="020B0604020202020204" pitchFamily="34" charset="0"/>
              </a:rPr>
              <a:t>Too many websites is out of sites control mostly since this is often dictated by Sponsors and CROs.</a:t>
            </a:r>
          </a:p>
          <a:p>
            <a:endParaRPr lang="en-US" altLang="en-US" dirty="0">
              <a:latin typeface="Arial" panose="020B0604020202020204" pitchFamily="34" charset="0"/>
            </a:endParaRPr>
          </a:p>
          <a:p>
            <a:r>
              <a:rPr lang="en-US" altLang="en-US" dirty="0">
                <a:latin typeface="Arial" panose="020B0604020202020204" pitchFamily="34" charset="0"/>
              </a:rPr>
              <a:t>What’s interesting is that Roche, Janssen, Covance and Celgene have all standardized on same Site Friendly technology for Safety Reporting to Sites and it implements all the practices we will be talking about today to reduce the burden on sites. This is a promising change.</a:t>
            </a:r>
          </a:p>
          <a:p>
            <a:endParaRPr lang="en-US" altLang="en-US" dirty="0">
              <a:latin typeface="Arial" panose="020B0604020202020204" pitchFamily="34" charset="0"/>
            </a:endParaRPr>
          </a:p>
          <a:p>
            <a:r>
              <a:rPr lang="en-US" altLang="en-US" dirty="0">
                <a:latin typeface="Arial" panose="020B0604020202020204" pitchFamily="34" charset="0"/>
              </a:rPr>
              <a:t>And it’s not </a:t>
            </a:r>
            <a:r>
              <a:rPr lang="en-US" altLang="en-US" dirty="0" err="1">
                <a:latin typeface="Arial" panose="020B0604020202020204" pitchFamily="34" charset="0"/>
              </a:rPr>
              <a:t>TransCelerate</a:t>
            </a:r>
            <a:r>
              <a:rPr lang="en-US" altLang="en-US" dirty="0">
                <a:latin typeface="Arial" panose="020B0604020202020204" pitchFamily="34" charset="0"/>
              </a:rPr>
              <a:t>.</a:t>
            </a:r>
          </a:p>
          <a:p>
            <a:endParaRPr lang="en-US" dirty="0"/>
          </a:p>
        </p:txBody>
      </p:sp>
      <p:sp>
        <p:nvSpPr>
          <p:cNvPr id="4" name="Slide Number Placeholder 3"/>
          <p:cNvSpPr>
            <a:spLocks noGrp="1"/>
          </p:cNvSpPr>
          <p:nvPr>
            <p:ph type="sldNum" sz="quarter" idx="10"/>
          </p:nvPr>
        </p:nvSpPr>
        <p:spPr/>
        <p:txBody>
          <a:bodyPr/>
          <a:lstStyle/>
          <a:p>
            <a:fld id="{0698C159-E797-4669-A2E8-58ADA9D18173}" type="slidenum">
              <a:rPr lang="en-GB" smtClean="0"/>
              <a:t>18</a:t>
            </a:fld>
            <a:endParaRPr lang="en-GB"/>
          </a:p>
        </p:txBody>
      </p:sp>
    </p:spTree>
    <p:extLst>
      <p:ext uri="{BB962C8B-B14F-4D97-AF65-F5344CB8AC3E}">
        <p14:creationId xmlns:p14="http://schemas.microsoft.com/office/powerpoint/2010/main" val="4018270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1">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50000"/>
                  </a:schemeClr>
                </a:solidFill>
                <a:latin typeface="Roboto" panose="02000000000000000000" pitchFamily="2" charset="0"/>
                <a:ea typeface="Roboto" panose="02000000000000000000" pitchFamily="2" charset="0"/>
              </a:defRPr>
            </a:lvl1pPr>
          </a:lstStyle>
          <a:p>
            <a:r>
              <a:rPr lang="en-US" dirty="0"/>
              <a:t>© WCG 2021 </a:t>
            </a:r>
          </a:p>
        </p:txBody>
      </p:sp>
      <p:sp>
        <p:nvSpPr>
          <p:cNvPr id="27" name="Content Placeholder 25">
            <a:extLst>
              <a:ext uri="{FF2B5EF4-FFF2-40B4-BE49-F238E27FC236}">
                <a16:creationId xmlns:a16="http://schemas.microsoft.com/office/drawing/2014/main" id="{C89B932D-C856-8E4A-912E-EA88033ED9F3}"/>
              </a:ext>
            </a:extLst>
          </p:cNvPr>
          <p:cNvSpPr>
            <a:spLocks noGrp="1"/>
          </p:cNvSpPr>
          <p:nvPr>
            <p:ph sz="quarter" idx="14" hasCustomPrompt="1"/>
          </p:nvPr>
        </p:nvSpPr>
        <p:spPr>
          <a:xfrm>
            <a:off x="666749" y="3736514"/>
            <a:ext cx="5610359" cy="2118517"/>
          </a:xfrm>
          <a:prstGeom prst="rect">
            <a:avLst/>
          </a:prstGeom>
        </p:spPr>
        <p:txBody>
          <a:bodyPr lIns="0" tIns="0" rIns="0" bIns="0"/>
          <a:lstStyle>
            <a:lvl1pPr marL="0" indent="0">
              <a:lnSpc>
                <a:spcPct val="150000"/>
              </a:lnSpc>
              <a:buNone/>
              <a:defRPr sz="3600">
                <a:solidFill>
                  <a:schemeClr val="tx1">
                    <a:lumMod val="65000"/>
                    <a:lumOff val="35000"/>
                  </a:schemeClr>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sp>
        <p:nvSpPr>
          <p:cNvPr id="28" name="Content Placeholder 2">
            <a:extLst>
              <a:ext uri="{FF2B5EF4-FFF2-40B4-BE49-F238E27FC236}">
                <a16:creationId xmlns:a16="http://schemas.microsoft.com/office/drawing/2014/main" id="{722073CB-4E23-BC47-8C6A-B936516F5AA7}"/>
              </a:ext>
            </a:extLst>
          </p:cNvPr>
          <p:cNvSpPr>
            <a:spLocks noGrp="1"/>
          </p:cNvSpPr>
          <p:nvPr>
            <p:ph idx="1" hasCustomPrompt="1"/>
          </p:nvPr>
        </p:nvSpPr>
        <p:spPr>
          <a:xfrm>
            <a:off x="666750" y="3423036"/>
            <a:ext cx="5243162" cy="319494"/>
          </a:xfrm>
          <a:prstGeom prst="rect">
            <a:avLst/>
          </a:prstGeom>
        </p:spPr>
        <p:txBody>
          <a:bodyPr lIns="0" tIns="0" rIns="0" bIns="0"/>
          <a:lstStyle>
            <a:lvl1pPr marL="0" indent="0">
              <a:buNone/>
              <a:defRPr sz="2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category</a:t>
            </a:r>
          </a:p>
        </p:txBody>
      </p:sp>
      <p:pic>
        <p:nvPicPr>
          <p:cNvPr id="30" name="Graphic 29">
            <a:extLst>
              <a:ext uri="{FF2B5EF4-FFF2-40B4-BE49-F238E27FC236}">
                <a16:creationId xmlns:a16="http://schemas.microsoft.com/office/drawing/2014/main" id="{B95DE3C8-0CC5-5A49-916A-2A4D9297200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5754" y="1035049"/>
            <a:ext cx="1242036" cy="972427"/>
          </a:xfrm>
          <a:prstGeom prst="rect">
            <a:avLst/>
          </a:prstGeom>
        </p:spPr>
      </p:pic>
      <p:pic>
        <p:nvPicPr>
          <p:cNvPr id="31" name="Picture 30">
            <a:extLst>
              <a:ext uri="{FF2B5EF4-FFF2-40B4-BE49-F238E27FC236}">
                <a16:creationId xmlns:a16="http://schemas.microsoft.com/office/drawing/2014/main" id="{7F1C5452-8C4D-F041-812A-E5108E722A7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856" t="-10004" r="2661" b="11048"/>
          <a:stretch/>
        </p:blipFill>
        <p:spPr>
          <a:xfrm>
            <a:off x="6040661" y="-1088136"/>
            <a:ext cx="7977091" cy="6876804"/>
          </a:xfrm>
          <a:prstGeom prst="hexagon">
            <a:avLst>
              <a:gd name="adj" fmla="val 26819"/>
              <a:gd name="vf" fmla="val 115470"/>
            </a:avLst>
          </a:prstGeom>
          <a:solidFill>
            <a:schemeClr val="bg1"/>
          </a:solidFill>
          <a:ln>
            <a:noFill/>
          </a:ln>
          <a:effectLst>
            <a:outerShdw blurRad="304800" dist="38100" dir="5400000" algn="t" rotWithShape="0">
              <a:prstClr val="black">
                <a:alpha val="13000"/>
              </a:prstClr>
            </a:outerShdw>
          </a:effectLst>
        </p:spPr>
      </p:pic>
    </p:spTree>
    <p:extLst>
      <p:ext uri="{BB962C8B-B14F-4D97-AF65-F5344CB8AC3E}">
        <p14:creationId xmlns:p14="http://schemas.microsoft.com/office/powerpoint/2010/main" val="357821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age Dark Blu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0"/>
            <a:ext cx="12198427" cy="6858000"/>
          </a:xfrm>
          <a:prstGeom prst="rect">
            <a:avLst/>
          </a:prstGeom>
          <a:solidFill>
            <a:schemeClr val="bg2"/>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50000"/>
                  </a:schemeClr>
                </a:solidFill>
                <a:latin typeface="Roboto" panose="02000000000000000000" pitchFamily="2" charset="0"/>
                <a:ea typeface="Roboto" panose="02000000000000000000" pitchFamily="2" charset="0"/>
              </a:defRPr>
            </a:lvl1pPr>
          </a:lstStyle>
          <a:p>
            <a:r>
              <a:rPr lang="en-US" dirty="0"/>
              <a:t>© WCG 2021 </a:t>
            </a:r>
          </a:p>
        </p:txBody>
      </p:sp>
      <p:grpSp>
        <p:nvGrpSpPr>
          <p:cNvPr id="27" name="Group 26">
            <a:extLst>
              <a:ext uri="{FF2B5EF4-FFF2-40B4-BE49-F238E27FC236}">
                <a16:creationId xmlns:a16="http://schemas.microsoft.com/office/drawing/2014/main" id="{15CDAB01-DEEB-3A4E-93AC-C9018C804138}"/>
              </a:ext>
            </a:extLst>
          </p:cNvPr>
          <p:cNvGrpSpPr/>
          <p:nvPr userDrawn="1"/>
        </p:nvGrpSpPr>
        <p:grpSpPr>
          <a:xfrm>
            <a:off x="4744054" y="-1602829"/>
            <a:ext cx="8655892" cy="6614665"/>
            <a:chOff x="4744054" y="-1614552"/>
            <a:chExt cx="8655892" cy="6614665"/>
          </a:xfrm>
        </p:grpSpPr>
        <p:sp>
          <p:nvSpPr>
            <p:cNvPr id="28" name="Hexagon 27">
              <a:extLst>
                <a:ext uri="{FF2B5EF4-FFF2-40B4-BE49-F238E27FC236}">
                  <a16:creationId xmlns:a16="http://schemas.microsoft.com/office/drawing/2014/main" id="{515F9804-C8B5-3A43-95CF-457B24410D5C}"/>
                </a:ext>
              </a:extLst>
            </p:cNvPr>
            <p:cNvSpPr/>
            <p:nvPr userDrawn="1"/>
          </p:nvSpPr>
          <p:spPr>
            <a:xfrm flipV="1">
              <a:off x="9622640" y="1028571"/>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9" name="Hexagon 28">
              <a:extLst>
                <a:ext uri="{FF2B5EF4-FFF2-40B4-BE49-F238E27FC236}">
                  <a16:creationId xmlns:a16="http://schemas.microsoft.com/office/drawing/2014/main" id="{B5C12010-EA7F-9444-92D5-C230AC27AB41}"/>
                </a:ext>
              </a:extLst>
            </p:cNvPr>
            <p:cNvSpPr/>
            <p:nvPr userDrawn="1"/>
          </p:nvSpPr>
          <p:spPr>
            <a:xfrm flipV="1">
              <a:off x="7851937" y="1026287"/>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0" name="Hexagon 29">
              <a:extLst>
                <a:ext uri="{FF2B5EF4-FFF2-40B4-BE49-F238E27FC236}">
                  <a16:creationId xmlns:a16="http://schemas.microsoft.com/office/drawing/2014/main" id="{CD6C75BA-3BC1-A44F-B3F3-77317E0951DD}"/>
                </a:ext>
              </a:extLst>
            </p:cNvPr>
            <p:cNvSpPr/>
            <p:nvPr userDrawn="1"/>
          </p:nvSpPr>
          <p:spPr>
            <a:xfrm flipV="1">
              <a:off x="7185861"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1" name="Hexagon 30">
              <a:extLst>
                <a:ext uri="{FF2B5EF4-FFF2-40B4-BE49-F238E27FC236}">
                  <a16:creationId xmlns:a16="http://schemas.microsoft.com/office/drawing/2014/main" id="{AA920B40-5D92-824C-85BB-2FA77163BBF6}"/>
                </a:ext>
              </a:extLst>
            </p:cNvPr>
            <p:cNvSpPr/>
            <p:nvPr userDrawn="1"/>
          </p:nvSpPr>
          <p:spPr>
            <a:xfrm flipV="1">
              <a:off x="7858636"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2" name="Hexagon 31">
              <a:extLst>
                <a:ext uri="{FF2B5EF4-FFF2-40B4-BE49-F238E27FC236}">
                  <a16:creationId xmlns:a16="http://schemas.microsoft.com/office/drawing/2014/main" id="{586DAEBB-799A-3F4C-90D7-34B0AFD1B1F2}"/>
                </a:ext>
              </a:extLst>
            </p:cNvPr>
            <p:cNvSpPr/>
            <p:nvPr userDrawn="1"/>
          </p:nvSpPr>
          <p:spPr>
            <a:xfrm flipV="1">
              <a:off x="9627662"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3" name="Hexagon 32">
              <a:extLst>
                <a:ext uri="{FF2B5EF4-FFF2-40B4-BE49-F238E27FC236}">
                  <a16:creationId xmlns:a16="http://schemas.microsoft.com/office/drawing/2014/main" id="{DC73B5DE-BE3F-CA41-9005-C09E1649C7CF}"/>
                </a:ext>
              </a:extLst>
            </p:cNvPr>
            <p:cNvSpPr/>
            <p:nvPr userDrawn="1"/>
          </p:nvSpPr>
          <p:spPr>
            <a:xfrm flipV="1">
              <a:off x="10300439"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4" name="Hexagon 33">
              <a:extLst>
                <a:ext uri="{FF2B5EF4-FFF2-40B4-BE49-F238E27FC236}">
                  <a16:creationId xmlns:a16="http://schemas.microsoft.com/office/drawing/2014/main" id="{58E950A0-1CEB-F844-BC56-66C7532D909F}"/>
                </a:ext>
              </a:extLst>
            </p:cNvPr>
            <p:cNvSpPr/>
            <p:nvPr userDrawn="1"/>
          </p:nvSpPr>
          <p:spPr>
            <a:xfrm flipV="1">
              <a:off x="4744054"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5" name="Hexagon 34">
              <a:extLst>
                <a:ext uri="{FF2B5EF4-FFF2-40B4-BE49-F238E27FC236}">
                  <a16:creationId xmlns:a16="http://schemas.microsoft.com/office/drawing/2014/main" id="{7F196387-FFF9-F94F-9EBA-29864F79B3B8}"/>
                </a:ext>
              </a:extLst>
            </p:cNvPr>
            <p:cNvSpPr/>
            <p:nvPr userDrawn="1"/>
          </p:nvSpPr>
          <p:spPr>
            <a:xfrm flipV="1">
              <a:off x="10295415" y="2354704"/>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grpSp>
        <p:nvGrpSpPr>
          <p:cNvPr id="36" name="Group 35">
            <a:extLst>
              <a:ext uri="{FF2B5EF4-FFF2-40B4-BE49-F238E27FC236}">
                <a16:creationId xmlns:a16="http://schemas.microsoft.com/office/drawing/2014/main" id="{370E3B4A-9DF4-5C4A-8A27-3DF7E9046CBA}"/>
              </a:ext>
            </a:extLst>
          </p:cNvPr>
          <p:cNvGrpSpPr/>
          <p:nvPr userDrawn="1"/>
        </p:nvGrpSpPr>
        <p:grpSpPr>
          <a:xfrm rot="10800000" flipV="1">
            <a:off x="-1349333" y="3271440"/>
            <a:ext cx="6204039" cy="5294245"/>
            <a:chOff x="3979270" y="1476587"/>
            <a:chExt cx="3342632" cy="2881111"/>
          </a:xfrm>
        </p:grpSpPr>
        <p:sp>
          <p:nvSpPr>
            <p:cNvPr id="37" name="Hexagon 36">
              <a:extLst>
                <a:ext uri="{FF2B5EF4-FFF2-40B4-BE49-F238E27FC236}">
                  <a16:creationId xmlns:a16="http://schemas.microsoft.com/office/drawing/2014/main" id="{1269E379-FE61-CC4A-A216-876678F248A7}"/>
                </a:ext>
              </a:extLst>
            </p:cNvPr>
            <p:cNvSpPr/>
            <p:nvPr/>
          </p:nvSpPr>
          <p:spPr>
            <a:xfrm>
              <a:off x="5294873" y="2198264"/>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8" name="Hexagon 37">
              <a:extLst>
                <a:ext uri="{FF2B5EF4-FFF2-40B4-BE49-F238E27FC236}">
                  <a16:creationId xmlns:a16="http://schemas.microsoft.com/office/drawing/2014/main" id="{56DE76D0-7479-D449-90F9-8D642C6FE5DF}"/>
                </a:ext>
              </a:extLst>
            </p:cNvPr>
            <p:cNvSpPr/>
            <p:nvPr/>
          </p:nvSpPr>
          <p:spPr>
            <a:xfrm>
              <a:off x="4336336" y="219950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9" name="Hexagon 38">
              <a:extLst>
                <a:ext uri="{FF2B5EF4-FFF2-40B4-BE49-F238E27FC236}">
                  <a16:creationId xmlns:a16="http://schemas.microsoft.com/office/drawing/2014/main" id="{78545748-2D09-5841-BA4E-8441F943C76C}"/>
                </a:ext>
              </a:extLst>
            </p:cNvPr>
            <p:cNvSpPr/>
            <p:nvPr/>
          </p:nvSpPr>
          <p:spPr>
            <a:xfrm>
              <a:off x="3979270"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0" name="Hexagon 39">
              <a:extLst>
                <a:ext uri="{FF2B5EF4-FFF2-40B4-BE49-F238E27FC236}">
                  <a16:creationId xmlns:a16="http://schemas.microsoft.com/office/drawing/2014/main" id="{0A3DE64D-8E76-8040-A731-E7D08B89246D}"/>
                </a:ext>
              </a:extLst>
            </p:cNvPr>
            <p:cNvSpPr/>
            <p:nvPr/>
          </p:nvSpPr>
          <p:spPr>
            <a:xfrm>
              <a:off x="5651939"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1" name="Hexagon 40">
              <a:extLst>
                <a:ext uri="{FF2B5EF4-FFF2-40B4-BE49-F238E27FC236}">
                  <a16:creationId xmlns:a16="http://schemas.microsoft.com/office/drawing/2014/main" id="{DD7FD6D6-44B5-3547-AAFD-697A46C0B515}"/>
                </a:ext>
              </a:extLst>
            </p:cNvPr>
            <p:cNvSpPr/>
            <p:nvPr/>
          </p:nvSpPr>
          <p:spPr>
            <a:xfrm>
              <a:off x="5651939" y="147658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25" name="Content Placeholder 25">
            <a:extLst>
              <a:ext uri="{FF2B5EF4-FFF2-40B4-BE49-F238E27FC236}">
                <a16:creationId xmlns:a16="http://schemas.microsoft.com/office/drawing/2014/main" id="{21B1BD4E-D0E8-BF48-9184-24E7557A2F39}"/>
              </a:ext>
            </a:extLst>
          </p:cNvPr>
          <p:cNvSpPr>
            <a:spLocks noGrp="1"/>
          </p:cNvSpPr>
          <p:nvPr>
            <p:ph sz="quarter" idx="14" hasCustomPrompt="1"/>
          </p:nvPr>
        </p:nvSpPr>
        <p:spPr>
          <a:xfrm>
            <a:off x="666749" y="3736514"/>
            <a:ext cx="7329171" cy="2118517"/>
          </a:xfrm>
          <a:prstGeom prst="rect">
            <a:avLst/>
          </a:prstGeom>
        </p:spPr>
        <p:txBody>
          <a:bodyPr lIns="0" tIns="0" rIns="0" bIns="0"/>
          <a:lstStyle>
            <a:lvl1pPr marL="0" indent="0">
              <a:lnSpc>
                <a:spcPct val="150000"/>
              </a:lnSpc>
              <a:buNone/>
              <a:defRPr sz="3600">
                <a:solidFill>
                  <a:schemeClr val="bg1"/>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pic>
        <p:nvPicPr>
          <p:cNvPr id="42" name="Picture 41" descr="Logo&#10;&#10;Description automatically generated">
            <a:extLst>
              <a:ext uri="{FF2B5EF4-FFF2-40B4-BE49-F238E27FC236}">
                <a16:creationId xmlns:a16="http://schemas.microsoft.com/office/drawing/2014/main" id="{8AC5989C-02E9-DB4F-AC4C-0F66292BC16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820606" y="235295"/>
            <a:ext cx="727389" cy="583366"/>
          </a:xfrm>
          <a:prstGeom prst="rect">
            <a:avLst/>
          </a:prstGeom>
        </p:spPr>
      </p:pic>
    </p:spTree>
    <p:extLst>
      <p:ext uri="{BB962C8B-B14F-4D97-AF65-F5344CB8AC3E}">
        <p14:creationId xmlns:p14="http://schemas.microsoft.com/office/powerpoint/2010/main" val="2536831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age Grey">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0"/>
            <a:ext cx="12198427" cy="6858000"/>
          </a:xfrm>
          <a:prstGeom prst="rect">
            <a:avLst/>
          </a:prstGeom>
          <a:solidFill>
            <a:schemeClr val="bg1">
              <a:lumMod val="8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50000"/>
                  </a:schemeClr>
                </a:solidFill>
                <a:latin typeface="Roboto" panose="02000000000000000000" pitchFamily="2" charset="0"/>
                <a:ea typeface="Roboto" panose="02000000000000000000" pitchFamily="2" charset="0"/>
              </a:defRPr>
            </a:lvl1pPr>
          </a:lstStyle>
          <a:p>
            <a:r>
              <a:rPr lang="en-US" dirty="0"/>
              <a:t>© WCG 2021</a:t>
            </a:r>
          </a:p>
        </p:txBody>
      </p:sp>
      <p:grpSp>
        <p:nvGrpSpPr>
          <p:cNvPr id="27" name="Group 26">
            <a:extLst>
              <a:ext uri="{FF2B5EF4-FFF2-40B4-BE49-F238E27FC236}">
                <a16:creationId xmlns:a16="http://schemas.microsoft.com/office/drawing/2014/main" id="{15CDAB01-DEEB-3A4E-93AC-C9018C804138}"/>
              </a:ext>
            </a:extLst>
          </p:cNvPr>
          <p:cNvGrpSpPr/>
          <p:nvPr userDrawn="1"/>
        </p:nvGrpSpPr>
        <p:grpSpPr>
          <a:xfrm>
            <a:off x="4744054" y="-1602829"/>
            <a:ext cx="8655892" cy="6614665"/>
            <a:chOff x="4744054" y="-1614552"/>
            <a:chExt cx="8655892" cy="6614665"/>
          </a:xfrm>
        </p:grpSpPr>
        <p:sp>
          <p:nvSpPr>
            <p:cNvPr id="28" name="Hexagon 27">
              <a:extLst>
                <a:ext uri="{FF2B5EF4-FFF2-40B4-BE49-F238E27FC236}">
                  <a16:creationId xmlns:a16="http://schemas.microsoft.com/office/drawing/2014/main" id="{515F9804-C8B5-3A43-95CF-457B24410D5C}"/>
                </a:ext>
              </a:extLst>
            </p:cNvPr>
            <p:cNvSpPr/>
            <p:nvPr userDrawn="1"/>
          </p:nvSpPr>
          <p:spPr>
            <a:xfrm flipV="1">
              <a:off x="9622640" y="1028571"/>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9" name="Hexagon 28">
              <a:extLst>
                <a:ext uri="{FF2B5EF4-FFF2-40B4-BE49-F238E27FC236}">
                  <a16:creationId xmlns:a16="http://schemas.microsoft.com/office/drawing/2014/main" id="{B5C12010-EA7F-9444-92D5-C230AC27AB41}"/>
                </a:ext>
              </a:extLst>
            </p:cNvPr>
            <p:cNvSpPr/>
            <p:nvPr userDrawn="1"/>
          </p:nvSpPr>
          <p:spPr>
            <a:xfrm flipV="1">
              <a:off x="7851937" y="1026287"/>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0" name="Hexagon 29">
              <a:extLst>
                <a:ext uri="{FF2B5EF4-FFF2-40B4-BE49-F238E27FC236}">
                  <a16:creationId xmlns:a16="http://schemas.microsoft.com/office/drawing/2014/main" id="{CD6C75BA-3BC1-A44F-B3F3-77317E0951DD}"/>
                </a:ext>
              </a:extLst>
            </p:cNvPr>
            <p:cNvSpPr/>
            <p:nvPr userDrawn="1"/>
          </p:nvSpPr>
          <p:spPr>
            <a:xfrm flipV="1">
              <a:off x="7185861"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1" name="Hexagon 30">
              <a:extLst>
                <a:ext uri="{FF2B5EF4-FFF2-40B4-BE49-F238E27FC236}">
                  <a16:creationId xmlns:a16="http://schemas.microsoft.com/office/drawing/2014/main" id="{AA920B40-5D92-824C-85BB-2FA77163BBF6}"/>
                </a:ext>
              </a:extLst>
            </p:cNvPr>
            <p:cNvSpPr/>
            <p:nvPr userDrawn="1"/>
          </p:nvSpPr>
          <p:spPr>
            <a:xfrm flipV="1">
              <a:off x="7858636"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2" name="Hexagon 31">
              <a:extLst>
                <a:ext uri="{FF2B5EF4-FFF2-40B4-BE49-F238E27FC236}">
                  <a16:creationId xmlns:a16="http://schemas.microsoft.com/office/drawing/2014/main" id="{586DAEBB-799A-3F4C-90D7-34B0AFD1B1F2}"/>
                </a:ext>
              </a:extLst>
            </p:cNvPr>
            <p:cNvSpPr/>
            <p:nvPr userDrawn="1"/>
          </p:nvSpPr>
          <p:spPr>
            <a:xfrm flipV="1">
              <a:off x="9627662"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3" name="Hexagon 32">
              <a:extLst>
                <a:ext uri="{FF2B5EF4-FFF2-40B4-BE49-F238E27FC236}">
                  <a16:creationId xmlns:a16="http://schemas.microsoft.com/office/drawing/2014/main" id="{DC73B5DE-BE3F-CA41-9005-C09E1649C7CF}"/>
                </a:ext>
              </a:extLst>
            </p:cNvPr>
            <p:cNvSpPr/>
            <p:nvPr userDrawn="1"/>
          </p:nvSpPr>
          <p:spPr>
            <a:xfrm flipV="1">
              <a:off x="10300439"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4" name="Hexagon 33">
              <a:extLst>
                <a:ext uri="{FF2B5EF4-FFF2-40B4-BE49-F238E27FC236}">
                  <a16:creationId xmlns:a16="http://schemas.microsoft.com/office/drawing/2014/main" id="{58E950A0-1CEB-F844-BC56-66C7532D909F}"/>
                </a:ext>
              </a:extLst>
            </p:cNvPr>
            <p:cNvSpPr/>
            <p:nvPr userDrawn="1"/>
          </p:nvSpPr>
          <p:spPr>
            <a:xfrm flipV="1">
              <a:off x="4744054"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5" name="Hexagon 34">
              <a:extLst>
                <a:ext uri="{FF2B5EF4-FFF2-40B4-BE49-F238E27FC236}">
                  <a16:creationId xmlns:a16="http://schemas.microsoft.com/office/drawing/2014/main" id="{7F196387-FFF9-F94F-9EBA-29864F79B3B8}"/>
                </a:ext>
              </a:extLst>
            </p:cNvPr>
            <p:cNvSpPr/>
            <p:nvPr userDrawn="1"/>
          </p:nvSpPr>
          <p:spPr>
            <a:xfrm flipV="1">
              <a:off x="10295415" y="2354704"/>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grpSp>
        <p:nvGrpSpPr>
          <p:cNvPr id="36" name="Group 35">
            <a:extLst>
              <a:ext uri="{FF2B5EF4-FFF2-40B4-BE49-F238E27FC236}">
                <a16:creationId xmlns:a16="http://schemas.microsoft.com/office/drawing/2014/main" id="{370E3B4A-9DF4-5C4A-8A27-3DF7E9046CBA}"/>
              </a:ext>
            </a:extLst>
          </p:cNvPr>
          <p:cNvGrpSpPr/>
          <p:nvPr userDrawn="1"/>
        </p:nvGrpSpPr>
        <p:grpSpPr>
          <a:xfrm rot="10800000" flipV="1">
            <a:off x="-1349333" y="3271440"/>
            <a:ext cx="6204039" cy="5294245"/>
            <a:chOff x="3979270" y="1476587"/>
            <a:chExt cx="3342632" cy="2881111"/>
          </a:xfrm>
        </p:grpSpPr>
        <p:sp>
          <p:nvSpPr>
            <p:cNvPr id="37" name="Hexagon 36">
              <a:extLst>
                <a:ext uri="{FF2B5EF4-FFF2-40B4-BE49-F238E27FC236}">
                  <a16:creationId xmlns:a16="http://schemas.microsoft.com/office/drawing/2014/main" id="{1269E379-FE61-CC4A-A216-876678F248A7}"/>
                </a:ext>
              </a:extLst>
            </p:cNvPr>
            <p:cNvSpPr/>
            <p:nvPr/>
          </p:nvSpPr>
          <p:spPr>
            <a:xfrm>
              <a:off x="5294873" y="2198264"/>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8" name="Hexagon 37">
              <a:extLst>
                <a:ext uri="{FF2B5EF4-FFF2-40B4-BE49-F238E27FC236}">
                  <a16:creationId xmlns:a16="http://schemas.microsoft.com/office/drawing/2014/main" id="{56DE76D0-7479-D449-90F9-8D642C6FE5DF}"/>
                </a:ext>
              </a:extLst>
            </p:cNvPr>
            <p:cNvSpPr/>
            <p:nvPr/>
          </p:nvSpPr>
          <p:spPr>
            <a:xfrm>
              <a:off x="4336336" y="219950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9" name="Hexagon 38">
              <a:extLst>
                <a:ext uri="{FF2B5EF4-FFF2-40B4-BE49-F238E27FC236}">
                  <a16:creationId xmlns:a16="http://schemas.microsoft.com/office/drawing/2014/main" id="{78545748-2D09-5841-BA4E-8441F943C76C}"/>
                </a:ext>
              </a:extLst>
            </p:cNvPr>
            <p:cNvSpPr/>
            <p:nvPr/>
          </p:nvSpPr>
          <p:spPr>
            <a:xfrm>
              <a:off x="3979270"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0" name="Hexagon 39">
              <a:extLst>
                <a:ext uri="{FF2B5EF4-FFF2-40B4-BE49-F238E27FC236}">
                  <a16:creationId xmlns:a16="http://schemas.microsoft.com/office/drawing/2014/main" id="{0A3DE64D-8E76-8040-A731-E7D08B89246D}"/>
                </a:ext>
              </a:extLst>
            </p:cNvPr>
            <p:cNvSpPr/>
            <p:nvPr/>
          </p:nvSpPr>
          <p:spPr>
            <a:xfrm>
              <a:off x="5651939"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1" name="Hexagon 40">
              <a:extLst>
                <a:ext uri="{FF2B5EF4-FFF2-40B4-BE49-F238E27FC236}">
                  <a16:creationId xmlns:a16="http://schemas.microsoft.com/office/drawing/2014/main" id="{DD7FD6D6-44B5-3547-AAFD-697A46C0B515}"/>
                </a:ext>
              </a:extLst>
            </p:cNvPr>
            <p:cNvSpPr/>
            <p:nvPr/>
          </p:nvSpPr>
          <p:spPr>
            <a:xfrm>
              <a:off x="5651939" y="147658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25" name="Content Placeholder 25">
            <a:extLst>
              <a:ext uri="{FF2B5EF4-FFF2-40B4-BE49-F238E27FC236}">
                <a16:creationId xmlns:a16="http://schemas.microsoft.com/office/drawing/2014/main" id="{21B1BD4E-D0E8-BF48-9184-24E7557A2F39}"/>
              </a:ext>
            </a:extLst>
          </p:cNvPr>
          <p:cNvSpPr>
            <a:spLocks noGrp="1"/>
          </p:cNvSpPr>
          <p:nvPr>
            <p:ph sz="quarter" idx="14" hasCustomPrompt="1"/>
          </p:nvPr>
        </p:nvSpPr>
        <p:spPr>
          <a:xfrm>
            <a:off x="666749" y="3736514"/>
            <a:ext cx="7329171" cy="2118517"/>
          </a:xfrm>
          <a:prstGeom prst="rect">
            <a:avLst/>
          </a:prstGeom>
        </p:spPr>
        <p:txBody>
          <a:bodyPr lIns="0" tIns="0" rIns="0" bIns="0"/>
          <a:lstStyle>
            <a:lvl1pPr marL="0" indent="0">
              <a:lnSpc>
                <a:spcPct val="150000"/>
              </a:lnSpc>
              <a:buNone/>
              <a:defRPr sz="3600">
                <a:solidFill>
                  <a:schemeClr val="accent1"/>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pic>
        <p:nvPicPr>
          <p:cNvPr id="43" name="Graphic 42">
            <a:extLst>
              <a:ext uri="{FF2B5EF4-FFF2-40B4-BE49-F238E27FC236}">
                <a16:creationId xmlns:a16="http://schemas.microsoft.com/office/drawing/2014/main" id="{A3386FC3-A669-8B43-A837-764B4293B31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spTree>
    <p:extLst>
      <p:ext uri="{BB962C8B-B14F-4D97-AF65-F5344CB8AC3E}">
        <p14:creationId xmlns:p14="http://schemas.microsoft.com/office/powerpoint/2010/main" val="33721415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Bleed Blue">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2469556-0BC8-E243-B0EC-607C127EE6AE}"/>
              </a:ext>
            </a:extLst>
          </p:cNvPr>
          <p:cNvSpPr/>
          <p:nvPr userDrawn="1"/>
        </p:nvSpPr>
        <p:spPr>
          <a:xfrm>
            <a:off x="0" y="0"/>
            <a:ext cx="12198427" cy="6858000"/>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4858151" cy="319494"/>
          </a:xfrm>
          <a:prstGeom prst="rect">
            <a:avLst/>
          </a:prstGeom>
        </p:spPr>
        <p:txBody>
          <a:bodyPr lIns="0" tIns="0" rIns="0" bIns="0"/>
          <a:lstStyle>
            <a:lvl1pPr marL="0" indent="0">
              <a:buNone/>
              <a:defRPr sz="1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6602413" y="1490054"/>
            <a:ext cx="4922837"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24" name="Content Placeholder 25">
            <a:extLst>
              <a:ext uri="{FF2B5EF4-FFF2-40B4-BE49-F238E27FC236}">
                <a16:creationId xmlns:a16="http://schemas.microsoft.com/office/drawing/2014/main" id="{D5B762D7-3A9E-B441-A54A-650F42B07DED}"/>
              </a:ext>
            </a:extLst>
          </p:cNvPr>
          <p:cNvSpPr>
            <a:spLocks noGrp="1"/>
          </p:cNvSpPr>
          <p:nvPr>
            <p:ph sz="quarter" idx="15"/>
          </p:nvPr>
        </p:nvSpPr>
        <p:spPr>
          <a:xfrm>
            <a:off x="6586286" y="2025650"/>
            <a:ext cx="4966128"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pic>
        <p:nvPicPr>
          <p:cNvPr id="21" name="Picture 8">
            <a:extLst>
              <a:ext uri="{FF2B5EF4-FFF2-40B4-BE49-F238E27FC236}">
                <a16:creationId xmlns:a16="http://schemas.microsoft.com/office/drawing/2014/main" id="{D72CF6E0-6991-BC43-9422-945A4ADD800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1588"/>
            <a:ext cx="1218882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
            <a:extLst>
              <a:ext uri="{FF2B5EF4-FFF2-40B4-BE49-F238E27FC236}">
                <a16:creationId xmlns:a16="http://schemas.microsoft.com/office/drawing/2014/main" id="{210CCB39-2F42-E04D-A71E-6BFE99F10CF5}"/>
              </a:ext>
            </a:extLst>
          </p:cNvPr>
          <p:cNvSpPr>
            <a:spLocks noGrp="1" noChangeArrowheads="1"/>
          </p:cNvSpPr>
          <p:nvPr>
            <p:ph type="title"/>
          </p:nvPr>
        </p:nvSpPr>
        <p:spPr bwMode="auto">
          <a:xfrm>
            <a:off x="1676400" y="381000"/>
            <a:ext cx="1000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3200" b="1" i="0">
                <a:solidFill>
                  <a:schemeClr val="bg1"/>
                </a:solidFill>
                <a:latin typeface="Calibri" panose="020F0502020204030204" pitchFamily="34" charset="0"/>
                <a:cs typeface="Calibri" panose="020F0502020204030204" pitchFamily="34" charset="0"/>
              </a:defRPr>
            </a:lvl1pPr>
          </a:lstStyle>
          <a:p>
            <a:pPr lvl="0"/>
            <a:r>
              <a:rPr lang="en-US" altLang="en-US" dirty="0"/>
              <a:t>Click to edit Master title style</a:t>
            </a:r>
          </a:p>
        </p:txBody>
      </p:sp>
      <p:pic>
        <p:nvPicPr>
          <p:cNvPr id="27" name="Picture 2">
            <a:extLst>
              <a:ext uri="{FF2B5EF4-FFF2-40B4-BE49-F238E27FC236}">
                <a16:creationId xmlns:a16="http://schemas.microsoft.com/office/drawing/2014/main" id="{F090E4CA-4857-4D44-B1CE-0F7396B1FBA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25" y="6261100"/>
            <a:ext cx="12201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
            <a:extLst>
              <a:ext uri="{FF2B5EF4-FFF2-40B4-BE49-F238E27FC236}">
                <a16:creationId xmlns:a16="http://schemas.microsoft.com/office/drawing/2014/main" id="{F7437331-BE81-B348-A035-ED4540BA3719}"/>
              </a:ext>
            </a:extLst>
          </p:cNvPr>
          <p:cNvSpPr txBox="1">
            <a:spLocks noChangeArrowheads="1"/>
          </p:cNvSpPr>
          <p:nvPr userDrawn="1"/>
        </p:nvSpPr>
        <p:spPr bwMode="auto">
          <a:xfrm>
            <a:off x="508000" y="6411913"/>
            <a:ext cx="7721600" cy="368300"/>
          </a:xfrm>
          <a:prstGeom prst="rect">
            <a:avLst/>
          </a:prstGeom>
          <a:noFill/>
          <a:ln>
            <a:noFill/>
          </a:ln>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800" dirty="0">
                <a:solidFill>
                  <a:schemeClr val="bg1"/>
                </a:solidFill>
                <a:latin typeface="Calibri" panose="020F0502020204030204" pitchFamily="34" charset="0"/>
                <a:cs typeface="Calibri" panose="020F0502020204030204" pitchFamily="34" charset="0"/>
              </a:rPr>
              <a:t>MAGI's Clinical Research vConference</a:t>
            </a:r>
          </a:p>
        </p:txBody>
      </p:sp>
      <p:sp>
        <p:nvSpPr>
          <p:cNvPr id="29" name="Slide Number Placeholder 4">
            <a:extLst>
              <a:ext uri="{FF2B5EF4-FFF2-40B4-BE49-F238E27FC236}">
                <a16:creationId xmlns:a16="http://schemas.microsoft.com/office/drawing/2014/main" id="{8AD24255-EE10-9A48-B9DA-3D69F7BC718D}"/>
              </a:ext>
            </a:extLst>
          </p:cNvPr>
          <p:cNvSpPr txBox="1">
            <a:spLocks noChangeArrowheads="1"/>
          </p:cNvSpPr>
          <p:nvPr userDrawn="1"/>
        </p:nvSpPr>
        <p:spPr bwMode="auto">
          <a:xfrm>
            <a:off x="11023600" y="6411913"/>
            <a:ext cx="660400" cy="368300"/>
          </a:xfrm>
          <a:prstGeom prst="rect">
            <a:avLst/>
          </a:prstGeom>
          <a:noFill/>
          <a:ln>
            <a:noFill/>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defRPr/>
            </a:pPr>
            <a:fld id="{614F94CB-60F4-664E-922E-CF5792E14011}" type="slidenum">
              <a:rPr lang="en-US" altLang="en-US" sz="1800" smtClean="0">
                <a:solidFill>
                  <a:schemeClr val="bg1"/>
                </a:solidFill>
                <a:latin typeface="Calibri" panose="020F0502020204030204" pitchFamily="34" charset="0"/>
                <a:cs typeface="Calibri" panose="020F0502020204030204" pitchFamily="34" charset="0"/>
              </a:rPr>
              <a:pPr algn="r">
                <a:defRPr/>
              </a:pPr>
              <a:t>‹#›</a:t>
            </a:fld>
            <a:endParaRPr lang="en-US" altLang="en-US" sz="1800">
              <a:solidFill>
                <a:schemeClr val="bg1"/>
              </a:solidFill>
              <a:latin typeface="Calibri" panose="020F0502020204030204" pitchFamily="34" charset="0"/>
              <a:cs typeface="Calibri" panose="020F0502020204030204" pitchFamily="34" charset="0"/>
            </a:endParaRPr>
          </a:p>
        </p:txBody>
      </p:sp>
      <p:pic>
        <p:nvPicPr>
          <p:cNvPr id="30" name="Picture 9">
            <a:extLst>
              <a:ext uri="{FF2B5EF4-FFF2-40B4-BE49-F238E27FC236}">
                <a16:creationId xmlns:a16="http://schemas.microsoft.com/office/drawing/2014/main" id="{71CBE815-6932-6045-87F4-6AD1977770A3}"/>
              </a:ext>
            </a:extLst>
          </p:cNvPr>
          <p:cNvPicPr>
            <a:picLocks noChangeAspect="1" noChangeArrowheads="1"/>
          </p:cNvPicPr>
          <p:nvPr userDrawn="1"/>
        </p:nvPicPr>
        <p:blipFill>
          <a:blip r:embed="rId4" cstate="hqprint">
            <a:extLst>
              <a:ext uri="{28A0092B-C50C-407E-A947-70E740481C1C}">
                <a14:useLocalDpi xmlns:a14="http://schemas.microsoft.com/office/drawing/2010/main" val="0"/>
              </a:ext>
            </a:extLst>
          </a:blip>
          <a:srcRect/>
          <a:stretch>
            <a:fillRect/>
          </a:stretch>
        </p:blipFill>
        <p:spPr bwMode="auto">
          <a:xfrm>
            <a:off x="76200" y="90488"/>
            <a:ext cx="1447800"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7429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Width Whit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9" name="Rectangle 8">
            <a:extLst>
              <a:ext uri="{FF2B5EF4-FFF2-40B4-BE49-F238E27FC236}">
                <a16:creationId xmlns:a16="http://schemas.microsoft.com/office/drawing/2014/main" id="{FBB23D6D-F345-A046-A76B-A805564FE9E6}"/>
              </a:ext>
            </a:extLst>
          </p:cNvPr>
          <p:cNvSpPr/>
          <p:nvPr userDrawn="1"/>
        </p:nvSpPr>
        <p:spPr>
          <a:xfrm rot="10800000">
            <a:off x="0" y="0"/>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4858151" cy="319494"/>
          </a:xfrm>
          <a:prstGeom prst="rect">
            <a:avLst/>
          </a:prstGeom>
        </p:spPr>
        <p:txBody>
          <a:bodyPr lIns="0" tIns="0" rIns="0" bIns="0"/>
          <a:lstStyle>
            <a:lvl1pPr marL="0" indent="0">
              <a:buNone/>
              <a:defRPr sz="1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6602413" y="1490054"/>
            <a:ext cx="4922837"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24" name="Content Placeholder 25">
            <a:extLst>
              <a:ext uri="{FF2B5EF4-FFF2-40B4-BE49-F238E27FC236}">
                <a16:creationId xmlns:a16="http://schemas.microsoft.com/office/drawing/2014/main" id="{D5B762D7-3A9E-B441-A54A-650F42B07DED}"/>
              </a:ext>
            </a:extLst>
          </p:cNvPr>
          <p:cNvSpPr>
            <a:spLocks noGrp="1"/>
          </p:cNvSpPr>
          <p:nvPr>
            <p:ph sz="quarter" idx="15"/>
          </p:nvPr>
        </p:nvSpPr>
        <p:spPr>
          <a:xfrm>
            <a:off x="6586286" y="2025650"/>
            <a:ext cx="4966128"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pic>
        <p:nvPicPr>
          <p:cNvPr id="23" name="Picture 8">
            <a:extLst>
              <a:ext uri="{FF2B5EF4-FFF2-40B4-BE49-F238E27FC236}">
                <a16:creationId xmlns:a16="http://schemas.microsoft.com/office/drawing/2014/main" id="{F15326F9-738F-F746-95AC-8EB1C1C3FE2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1588"/>
            <a:ext cx="1218882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
            <a:extLst>
              <a:ext uri="{FF2B5EF4-FFF2-40B4-BE49-F238E27FC236}">
                <a16:creationId xmlns:a16="http://schemas.microsoft.com/office/drawing/2014/main" id="{09702727-E71B-0E44-B7F5-10B41374BED8}"/>
              </a:ext>
            </a:extLst>
          </p:cNvPr>
          <p:cNvSpPr>
            <a:spLocks noGrp="1" noChangeArrowheads="1"/>
          </p:cNvSpPr>
          <p:nvPr>
            <p:ph type="title"/>
          </p:nvPr>
        </p:nvSpPr>
        <p:spPr bwMode="auto">
          <a:xfrm>
            <a:off x="1676400" y="381000"/>
            <a:ext cx="1000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3200" b="1" i="0">
                <a:solidFill>
                  <a:schemeClr val="bg1"/>
                </a:solidFill>
                <a:latin typeface="Calibri" panose="020F0502020204030204" pitchFamily="34" charset="0"/>
                <a:cs typeface="Calibri" panose="020F0502020204030204" pitchFamily="34" charset="0"/>
              </a:defRPr>
            </a:lvl1pPr>
          </a:lstStyle>
          <a:p>
            <a:pPr lvl="0"/>
            <a:r>
              <a:rPr lang="en-US" altLang="en-US" dirty="0"/>
              <a:t>Click to edit Master title style</a:t>
            </a:r>
          </a:p>
        </p:txBody>
      </p:sp>
      <p:pic>
        <p:nvPicPr>
          <p:cNvPr id="27" name="Picture 2">
            <a:extLst>
              <a:ext uri="{FF2B5EF4-FFF2-40B4-BE49-F238E27FC236}">
                <a16:creationId xmlns:a16="http://schemas.microsoft.com/office/drawing/2014/main" id="{4E2DE90D-9978-EF4A-B832-C739CE316CF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25" y="6261100"/>
            <a:ext cx="12201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
            <a:extLst>
              <a:ext uri="{FF2B5EF4-FFF2-40B4-BE49-F238E27FC236}">
                <a16:creationId xmlns:a16="http://schemas.microsoft.com/office/drawing/2014/main" id="{9276F669-41CA-CF41-BB99-CA88E200B247}"/>
              </a:ext>
            </a:extLst>
          </p:cNvPr>
          <p:cNvSpPr txBox="1">
            <a:spLocks noChangeArrowheads="1"/>
          </p:cNvSpPr>
          <p:nvPr userDrawn="1"/>
        </p:nvSpPr>
        <p:spPr bwMode="auto">
          <a:xfrm>
            <a:off x="508000" y="6411913"/>
            <a:ext cx="7721600" cy="368300"/>
          </a:xfrm>
          <a:prstGeom prst="rect">
            <a:avLst/>
          </a:prstGeom>
          <a:noFill/>
          <a:ln>
            <a:noFill/>
          </a:ln>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800" dirty="0">
                <a:solidFill>
                  <a:schemeClr val="bg1"/>
                </a:solidFill>
                <a:latin typeface="Calibri" panose="020F0502020204030204" pitchFamily="34" charset="0"/>
                <a:cs typeface="Calibri" panose="020F0502020204030204" pitchFamily="34" charset="0"/>
              </a:rPr>
              <a:t>MAGI's Clinical Research vConference</a:t>
            </a:r>
          </a:p>
        </p:txBody>
      </p:sp>
      <p:sp>
        <p:nvSpPr>
          <p:cNvPr id="29" name="Slide Number Placeholder 4">
            <a:extLst>
              <a:ext uri="{FF2B5EF4-FFF2-40B4-BE49-F238E27FC236}">
                <a16:creationId xmlns:a16="http://schemas.microsoft.com/office/drawing/2014/main" id="{0ADD9F40-297B-5C4A-96A4-7182D0FDC4BC}"/>
              </a:ext>
            </a:extLst>
          </p:cNvPr>
          <p:cNvSpPr txBox="1">
            <a:spLocks noChangeArrowheads="1"/>
          </p:cNvSpPr>
          <p:nvPr userDrawn="1"/>
        </p:nvSpPr>
        <p:spPr bwMode="auto">
          <a:xfrm>
            <a:off x="11023600" y="6411913"/>
            <a:ext cx="660400" cy="368300"/>
          </a:xfrm>
          <a:prstGeom prst="rect">
            <a:avLst/>
          </a:prstGeom>
          <a:noFill/>
          <a:ln>
            <a:noFill/>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defRPr/>
            </a:pPr>
            <a:fld id="{614F94CB-60F4-664E-922E-CF5792E14011}" type="slidenum">
              <a:rPr lang="en-US" altLang="en-US" sz="1800" smtClean="0">
                <a:solidFill>
                  <a:schemeClr val="bg1"/>
                </a:solidFill>
                <a:latin typeface="Calibri" panose="020F0502020204030204" pitchFamily="34" charset="0"/>
                <a:cs typeface="Calibri" panose="020F0502020204030204" pitchFamily="34" charset="0"/>
              </a:rPr>
              <a:pPr algn="r">
                <a:defRPr/>
              </a:pPr>
              <a:t>‹#›</a:t>
            </a:fld>
            <a:endParaRPr lang="en-US" altLang="en-US" sz="1800">
              <a:solidFill>
                <a:schemeClr val="bg1"/>
              </a:solidFill>
              <a:latin typeface="Calibri" panose="020F0502020204030204" pitchFamily="34" charset="0"/>
              <a:cs typeface="Calibri" panose="020F0502020204030204" pitchFamily="34" charset="0"/>
            </a:endParaRPr>
          </a:p>
        </p:txBody>
      </p:sp>
      <p:pic>
        <p:nvPicPr>
          <p:cNvPr id="30" name="Picture 9">
            <a:extLst>
              <a:ext uri="{FF2B5EF4-FFF2-40B4-BE49-F238E27FC236}">
                <a16:creationId xmlns:a16="http://schemas.microsoft.com/office/drawing/2014/main" id="{848947F3-0EF9-9B48-B207-EFEB2C97A4D8}"/>
              </a:ext>
            </a:extLst>
          </p:cNvPr>
          <p:cNvPicPr>
            <a:picLocks noChangeAspect="1" noChangeArrowheads="1"/>
          </p:cNvPicPr>
          <p:nvPr userDrawn="1"/>
        </p:nvPicPr>
        <p:blipFill>
          <a:blip r:embed="rId4" cstate="hqprint">
            <a:extLst>
              <a:ext uri="{28A0092B-C50C-407E-A947-70E740481C1C}">
                <a14:useLocalDpi xmlns:a14="http://schemas.microsoft.com/office/drawing/2010/main" val="0"/>
              </a:ext>
            </a:extLst>
          </a:blip>
          <a:srcRect/>
          <a:stretch>
            <a:fillRect/>
          </a:stretch>
        </p:blipFill>
        <p:spPr bwMode="auto">
          <a:xfrm>
            <a:off x="76200" y="90488"/>
            <a:ext cx="1447800"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28036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Width Blu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1033462"/>
            <a:ext cx="12198427"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4858151" cy="319494"/>
          </a:xfrm>
          <a:prstGeom prst="rect">
            <a:avLst/>
          </a:prstGeom>
        </p:spPr>
        <p:txBody>
          <a:bodyPr lIns="0" tIns="0" rIns="0" bIns="0"/>
          <a:lstStyle>
            <a:lvl1pPr marL="0" indent="0">
              <a:buNone/>
              <a:defRPr sz="1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6602413" y="1490054"/>
            <a:ext cx="4922837"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24" name="Content Placeholder 25">
            <a:extLst>
              <a:ext uri="{FF2B5EF4-FFF2-40B4-BE49-F238E27FC236}">
                <a16:creationId xmlns:a16="http://schemas.microsoft.com/office/drawing/2014/main" id="{D5B762D7-3A9E-B441-A54A-650F42B07DED}"/>
              </a:ext>
            </a:extLst>
          </p:cNvPr>
          <p:cNvSpPr>
            <a:spLocks noGrp="1"/>
          </p:cNvSpPr>
          <p:nvPr>
            <p:ph sz="quarter" idx="15"/>
          </p:nvPr>
        </p:nvSpPr>
        <p:spPr>
          <a:xfrm>
            <a:off x="6586286" y="2025650"/>
            <a:ext cx="4966128"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pic>
        <p:nvPicPr>
          <p:cNvPr id="25" name="Picture 8">
            <a:extLst>
              <a:ext uri="{FF2B5EF4-FFF2-40B4-BE49-F238E27FC236}">
                <a16:creationId xmlns:a16="http://schemas.microsoft.com/office/drawing/2014/main" id="{E10A0D02-AC9F-AB4C-9A74-A5C74F9C8A3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1588"/>
            <a:ext cx="1218882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2">
            <a:extLst>
              <a:ext uri="{FF2B5EF4-FFF2-40B4-BE49-F238E27FC236}">
                <a16:creationId xmlns:a16="http://schemas.microsoft.com/office/drawing/2014/main" id="{1CCA2FC0-9955-6740-9DBF-C8DB967D9C92}"/>
              </a:ext>
            </a:extLst>
          </p:cNvPr>
          <p:cNvSpPr>
            <a:spLocks noGrp="1" noChangeArrowheads="1"/>
          </p:cNvSpPr>
          <p:nvPr>
            <p:ph type="title"/>
          </p:nvPr>
        </p:nvSpPr>
        <p:spPr bwMode="auto">
          <a:xfrm>
            <a:off x="1676400" y="381000"/>
            <a:ext cx="1000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3200" b="1" i="0">
                <a:solidFill>
                  <a:schemeClr val="bg1"/>
                </a:solidFill>
                <a:latin typeface="Calibri" panose="020F0502020204030204" pitchFamily="34" charset="0"/>
                <a:cs typeface="Calibri" panose="020F0502020204030204" pitchFamily="34" charset="0"/>
              </a:defRPr>
            </a:lvl1pPr>
          </a:lstStyle>
          <a:p>
            <a:pPr lvl="0"/>
            <a:r>
              <a:rPr lang="en-US" altLang="en-US" dirty="0"/>
              <a:t>Click to edit Master title style</a:t>
            </a:r>
          </a:p>
        </p:txBody>
      </p:sp>
      <p:pic>
        <p:nvPicPr>
          <p:cNvPr id="28" name="Picture 2">
            <a:extLst>
              <a:ext uri="{FF2B5EF4-FFF2-40B4-BE49-F238E27FC236}">
                <a16:creationId xmlns:a16="http://schemas.microsoft.com/office/drawing/2014/main" id="{3862502A-AD5F-0647-A406-D631B6B9D4A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25" y="6261100"/>
            <a:ext cx="12201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
            <a:extLst>
              <a:ext uri="{FF2B5EF4-FFF2-40B4-BE49-F238E27FC236}">
                <a16:creationId xmlns:a16="http://schemas.microsoft.com/office/drawing/2014/main" id="{1EC32F62-1263-D343-99FA-E8FF71C988CB}"/>
              </a:ext>
            </a:extLst>
          </p:cNvPr>
          <p:cNvSpPr txBox="1">
            <a:spLocks noChangeArrowheads="1"/>
          </p:cNvSpPr>
          <p:nvPr userDrawn="1"/>
        </p:nvSpPr>
        <p:spPr bwMode="auto">
          <a:xfrm>
            <a:off x="508000" y="6411913"/>
            <a:ext cx="7721600" cy="368300"/>
          </a:xfrm>
          <a:prstGeom prst="rect">
            <a:avLst/>
          </a:prstGeom>
          <a:noFill/>
          <a:ln>
            <a:noFill/>
          </a:ln>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800" dirty="0">
                <a:solidFill>
                  <a:schemeClr val="bg1"/>
                </a:solidFill>
                <a:latin typeface="Calibri" panose="020F0502020204030204" pitchFamily="34" charset="0"/>
                <a:cs typeface="Calibri" panose="020F0502020204030204" pitchFamily="34" charset="0"/>
              </a:rPr>
              <a:t>MAGI's Clinical Research vConference</a:t>
            </a:r>
          </a:p>
        </p:txBody>
      </p:sp>
      <p:sp>
        <p:nvSpPr>
          <p:cNvPr id="30" name="Slide Number Placeholder 4">
            <a:extLst>
              <a:ext uri="{FF2B5EF4-FFF2-40B4-BE49-F238E27FC236}">
                <a16:creationId xmlns:a16="http://schemas.microsoft.com/office/drawing/2014/main" id="{A2488AC4-280C-9C4D-A0D2-6532A1C7D025}"/>
              </a:ext>
            </a:extLst>
          </p:cNvPr>
          <p:cNvSpPr txBox="1">
            <a:spLocks noChangeArrowheads="1"/>
          </p:cNvSpPr>
          <p:nvPr userDrawn="1"/>
        </p:nvSpPr>
        <p:spPr bwMode="auto">
          <a:xfrm>
            <a:off x="11023600" y="6411913"/>
            <a:ext cx="660400" cy="368300"/>
          </a:xfrm>
          <a:prstGeom prst="rect">
            <a:avLst/>
          </a:prstGeom>
          <a:noFill/>
          <a:ln>
            <a:noFill/>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defRPr/>
            </a:pPr>
            <a:fld id="{614F94CB-60F4-664E-922E-CF5792E14011}" type="slidenum">
              <a:rPr lang="en-US" altLang="en-US" sz="1800" smtClean="0">
                <a:solidFill>
                  <a:schemeClr val="bg1"/>
                </a:solidFill>
                <a:latin typeface="Calibri" panose="020F0502020204030204" pitchFamily="34" charset="0"/>
                <a:cs typeface="Calibri" panose="020F0502020204030204" pitchFamily="34" charset="0"/>
              </a:rPr>
              <a:pPr algn="r">
                <a:defRPr/>
              </a:pPr>
              <a:t>‹#›</a:t>
            </a:fld>
            <a:endParaRPr lang="en-US" altLang="en-US" sz="1800">
              <a:solidFill>
                <a:schemeClr val="bg1"/>
              </a:solidFill>
              <a:latin typeface="Calibri" panose="020F0502020204030204" pitchFamily="34" charset="0"/>
              <a:cs typeface="Calibri" panose="020F0502020204030204" pitchFamily="34" charset="0"/>
            </a:endParaRPr>
          </a:p>
        </p:txBody>
      </p:sp>
      <p:pic>
        <p:nvPicPr>
          <p:cNvPr id="31" name="Picture 9">
            <a:extLst>
              <a:ext uri="{FF2B5EF4-FFF2-40B4-BE49-F238E27FC236}">
                <a16:creationId xmlns:a16="http://schemas.microsoft.com/office/drawing/2014/main" id="{3ADF7B20-5AA4-B24A-8571-DA75A44F776C}"/>
              </a:ext>
            </a:extLst>
          </p:cNvPr>
          <p:cNvPicPr>
            <a:picLocks noChangeAspect="1" noChangeArrowheads="1"/>
          </p:cNvPicPr>
          <p:nvPr userDrawn="1"/>
        </p:nvPicPr>
        <p:blipFill>
          <a:blip r:embed="rId4" cstate="hqprint">
            <a:extLst>
              <a:ext uri="{28A0092B-C50C-407E-A947-70E740481C1C}">
                <a14:useLocalDpi xmlns:a14="http://schemas.microsoft.com/office/drawing/2010/main" val="0"/>
              </a:ext>
            </a:extLst>
          </a:blip>
          <a:srcRect/>
          <a:stretch>
            <a:fillRect/>
          </a:stretch>
        </p:blipFill>
        <p:spPr bwMode="auto">
          <a:xfrm>
            <a:off x="76200" y="90488"/>
            <a:ext cx="1447800"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9101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Half Lef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1" y="1033462"/>
            <a:ext cx="6096001"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4858151" cy="319494"/>
          </a:xfrm>
          <a:prstGeom prst="rect">
            <a:avLst/>
          </a:prstGeom>
        </p:spPr>
        <p:txBody>
          <a:bodyPr lIns="0" tIns="0" rIns="0" bIns="0"/>
          <a:lstStyle>
            <a:lvl1pPr marL="0" indent="0">
              <a:buNone/>
              <a:defRPr sz="1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6602413" y="1490054"/>
            <a:ext cx="4922837"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34" name="Content Placeholder 25">
            <a:extLst>
              <a:ext uri="{FF2B5EF4-FFF2-40B4-BE49-F238E27FC236}">
                <a16:creationId xmlns:a16="http://schemas.microsoft.com/office/drawing/2014/main" id="{8AEE547C-01BD-F146-8DD2-FF88549A322C}"/>
              </a:ext>
            </a:extLst>
          </p:cNvPr>
          <p:cNvSpPr>
            <a:spLocks noGrp="1"/>
          </p:cNvSpPr>
          <p:nvPr>
            <p:ph sz="quarter" idx="15"/>
          </p:nvPr>
        </p:nvSpPr>
        <p:spPr>
          <a:xfrm>
            <a:off x="6602413"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pic>
        <p:nvPicPr>
          <p:cNvPr id="24" name="Picture 8">
            <a:extLst>
              <a:ext uri="{FF2B5EF4-FFF2-40B4-BE49-F238E27FC236}">
                <a16:creationId xmlns:a16="http://schemas.microsoft.com/office/drawing/2014/main" id="{D5AAE44B-9AAD-5F4A-B6F9-8A0A6F31AA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1588"/>
            <a:ext cx="1218882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
            <a:extLst>
              <a:ext uri="{FF2B5EF4-FFF2-40B4-BE49-F238E27FC236}">
                <a16:creationId xmlns:a16="http://schemas.microsoft.com/office/drawing/2014/main" id="{B411A2A3-F074-844B-B31E-C214D51F07BC}"/>
              </a:ext>
            </a:extLst>
          </p:cNvPr>
          <p:cNvSpPr>
            <a:spLocks noGrp="1" noChangeArrowheads="1"/>
          </p:cNvSpPr>
          <p:nvPr>
            <p:ph type="title"/>
          </p:nvPr>
        </p:nvSpPr>
        <p:spPr bwMode="auto">
          <a:xfrm>
            <a:off x="1676400" y="381000"/>
            <a:ext cx="1000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3200" b="1" i="0">
                <a:solidFill>
                  <a:schemeClr val="bg1"/>
                </a:solidFill>
                <a:latin typeface="Calibri" panose="020F0502020204030204" pitchFamily="34" charset="0"/>
                <a:cs typeface="Calibri" panose="020F0502020204030204" pitchFamily="34" charset="0"/>
              </a:defRPr>
            </a:lvl1pPr>
          </a:lstStyle>
          <a:p>
            <a:pPr lvl="0"/>
            <a:r>
              <a:rPr lang="en-US" altLang="en-US" dirty="0"/>
              <a:t>Click to edit Master title style</a:t>
            </a:r>
          </a:p>
        </p:txBody>
      </p:sp>
      <p:pic>
        <p:nvPicPr>
          <p:cNvPr id="27" name="Picture 2">
            <a:extLst>
              <a:ext uri="{FF2B5EF4-FFF2-40B4-BE49-F238E27FC236}">
                <a16:creationId xmlns:a16="http://schemas.microsoft.com/office/drawing/2014/main" id="{4C603AE3-18AE-B14F-97DD-41C42E90869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25" y="6261100"/>
            <a:ext cx="12201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
            <a:extLst>
              <a:ext uri="{FF2B5EF4-FFF2-40B4-BE49-F238E27FC236}">
                <a16:creationId xmlns:a16="http://schemas.microsoft.com/office/drawing/2014/main" id="{A295D3CC-C7D3-874F-BAF9-05121094B4FD}"/>
              </a:ext>
            </a:extLst>
          </p:cNvPr>
          <p:cNvSpPr txBox="1">
            <a:spLocks noChangeArrowheads="1"/>
          </p:cNvSpPr>
          <p:nvPr userDrawn="1"/>
        </p:nvSpPr>
        <p:spPr bwMode="auto">
          <a:xfrm>
            <a:off x="508000" y="6411913"/>
            <a:ext cx="7721600" cy="368300"/>
          </a:xfrm>
          <a:prstGeom prst="rect">
            <a:avLst/>
          </a:prstGeom>
          <a:noFill/>
          <a:ln>
            <a:noFill/>
          </a:ln>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800" dirty="0">
                <a:solidFill>
                  <a:schemeClr val="bg1"/>
                </a:solidFill>
                <a:latin typeface="Calibri" panose="020F0502020204030204" pitchFamily="34" charset="0"/>
                <a:cs typeface="Calibri" panose="020F0502020204030204" pitchFamily="34" charset="0"/>
              </a:rPr>
              <a:t>MAGI's Clinical Research vConference</a:t>
            </a:r>
          </a:p>
        </p:txBody>
      </p:sp>
      <p:sp>
        <p:nvSpPr>
          <p:cNvPr id="29" name="Slide Number Placeholder 4">
            <a:extLst>
              <a:ext uri="{FF2B5EF4-FFF2-40B4-BE49-F238E27FC236}">
                <a16:creationId xmlns:a16="http://schemas.microsoft.com/office/drawing/2014/main" id="{18A62290-99C6-E44A-BA5F-01083EEA889A}"/>
              </a:ext>
            </a:extLst>
          </p:cNvPr>
          <p:cNvSpPr txBox="1">
            <a:spLocks noChangeArrowheads="1"/>
          </p:cNvSpPr>
          <p:nvPr userDrawn="1"/>
        </p:nvSpPr>
        <p:spPr bwMode="auto">
          <a:xfrm>
            <a:off x="11023600" y="6411913"/>
            <a:ext cx="660400" cy="368300"/>
          </a:xfrm>
          <a:prstGeom prst="rect">
            <a:avLst/>
          </a:prstGeom>
          <a:noFill/>
          <a:ln>
            <a:noFill/>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defRPr/>
            </a:pPr>
            <a:fld id="{614F94CB-60F4-664E-922E-CF5792E14011}" type="slidenum">
              <a:rPr lang="en-US" altLang="en-US" sz="1800" smtClean="0">
                <a:solidFill>
                  <a:schemeClr val="bg1"/>
                </a:solidFill>
                <a:latin typeface="Calibri" panose="020F0502020204030204" pitchFamily="34" charset="0"/>
                <a:cs typeface="Calibri" panose="020F0502020204030204" pitchFamily="34" charset="0"/>
              </a:rPr>
              <a:pPr algn="r">
                <a:defRPr/>
              </a:pPr>
              <a:t>‹#›</a:t>
            </a:fld>
            <a:endParaRPr lang="en-US" altLang="en-US" sz="1800">
              <a:solidFill>
                <a:schemeClr val="bg1"/>
              </a:solidFill>
              <a:latin typeface="Calibri" panose="020F0502020204030204" pitchFamily="34" charset="0"/>
              <a:cs typeface="Calibri" panose="020F0502020204030204" pitchFamily="34" charset="0"/>
            </a:endParaRPr>
          </a:p>
        </p:txBody>
      </p:sp>
      <p:pic>
        <p:nvPicPr>
          <p:cNvPr id="30" name="Picture 9">
            <a:extLst>
              <a:ext uri="{FF2B5EF4-FFF2-40B4-BE49-F238E27FC236}">
                <a16:creationId xmlns:a16="http://schemas.microsoft.com/office/drawing/2014/main" id="{274C598A-FB2E-6840-A117-1A07C725AD17}"/>
              </a:ext>
            </a:extLst>
          </p:cNvPr>
          <p:cNvPicPr>
            <a:picLocks noChangeAspect="1" noChangeArrowheads="1"/>
          </p:cNvPicPr>
          <p:nvPr userDrawn="1"/>
        </p:nvPicPr>
        <p:blipFill>
          <a:blip r:embed="rId4" cstate="hqprint">
            <a:extLst>
              <a:ext uri="{28A0092B-C50C-407E-A947-70E740481C1C}">
                <a14:useLocalDpi xmlns:a14="http://schemas.microsoft.com/office/drawing/2010/main" val="0"/>
              </a:ext>
            </a:extLst>
          </a:blip>
          <a:srcRect/>
          <a:stretch>
            <a:fillRect/>
          </a:stretch>
        </p:blipFill>
        <p:spPr bwMode="auto">
          <a:xfrm>
            <a:off x="76200" y="90488"/>
            <a:ext cx="1447800"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1541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Half Righ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6102426" y="1033462"/>
            <a:ext cx="6096001"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4858151" cy="319494"/>
          </a:xfrm>
          <a:prstGeom prst="rect">
            <a:avLst/>
          </a:prstGeom>
        </p:spPr>
        <p:txBody>
          <a:bodyPr lIns="0" tIns="0" rIns="0" bIns="0"/>
          <a:lstStyle>
            <a:lvl1pPr marL="0" indent="0">
              <a:buNone/>
              <a:defRPr sz="1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6602413" y="1490054"/>
            <a:ext cx="4922837"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24" name="Content Placeholder 25">
            <a:extLst>
              <a:ext uri="{FF2B5EF4-FFF2-40B4-BE49-F238E27FC236}">
                <a16:creationId xmlns:a16="http://schemas.microsoft.com/office/drawing/2014/main" id="{2C4146E7-F72D-844E-A334-3C8E2363D8FB}"/>
              </a:ext>
            </a:extLst>
          </p:cNvPr>
          <p:cNvSpPr>
            <a:spLocks noGrp="1"/>
          </p:cNvSpPr>
          <p:nvPr>
            <p:ph sz="quarter" idx="15"/>
          </p:nvPr>
        </p:nvSpPr>
        <p:spPr>
          <a:xfrm>
            <a:off x="6595912"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pic>
        <p:nvPicPr>
          <p:cNvPr id="25" name="Picture 8">
            <a:extLst>
              <a:ext uri="{FF2B5EF4-FFF2-40B4-BE49-F238E27FC236}">
                <a16:creationId xmlns:a16="http://schemas.microsoft.com/office/drawing/2014/main" id="{C0F237DC-51F9-7C4A-A780-B5839735A30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1588"/>
            <a:ext cx="1218882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2">
            <a:extLst>
              <a:ext uri="{FF2B5EF4-FFF2-40B4-BE49-F238E27FC236}">
                <a16:creationId xmlns:a16="http://schemas.microsoft.com/office/drawing/2014/main" id="{81EB45C7-6CC5-DD44-92D9-556A4C31C889}"/>
              </a:ext>
            </a:extLst>
          </p:cNvPr>
          <p:cNvSpPr>
            <a:spLocks noGrp="1" noChangeArrowheads="1"/>
          </p:cNvSpPr>
          <p:nvPr>
            <p:ph type="title"/>
          </p:nvPr>
        </p:nvSpPr>
        <p:spPr bwMode="auto">
          <a:xfrm>
            <a:off x="1676400" y="381000"/>
            <a:ext cx="1000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3200" b="1" i="0">
                <a:solidFill>
                  <a:schemeClr val="bg1"/>
                </a:solidFill>
                <a:latin typeface="Calibri" panose="020F0502020204030204" pitchFamily="34" charset="0"/>
                <a:cs typeface="Calibri" panose="020F0502020204030204" pitchFamily="34" charset="0"/>
              </a:defRPr>
            </a:lvl1pPr>
          </a:lstStyle>
          <a:p>
            <a:pPr lvl="0"/>
            <a:r>
              <a:rPr lang="en-US" altLang="en-US" dirty="0"/>
              <a:t>Click to edit Master title style</a:t>
            </a:r>
          </a:p>
        </p:txBody>
      </p:sp>
      <p:pic>
        <p:nvPicPr>
          <p:cNvPr id="28" name="Picture 2">
            <a:extLst>
              <a:ext uri="{FF2B5EF4-FFF2-40B4-BE49-F238E27FC236}">
                <a16:creationId xmlns:a16="http://schemas.microsoft.com/office/drawing/2014/main" id="{66E97F9C-B0D3-C54D-870F-51533DB0B70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25" y="6261100"/>
            <a:ext cx="12201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
            <a:extLst>
              <a:ext uri="{FF2B5EF4-FFF2-40B4-BE49-F238E27FC236}">
                <a16:creationId xmlns:a16="http://schemas.microsoft.com/office/drawing/2014/main" id="{1A447359-5B35-7D49-9EED-983DBD2AE59E}"/>
              </a:ext>
            </a:extLst>
          </p:cNvPr>
          <p:cNvSpPr txBox="1">
            <a:spLocks noChangeArrowheads="1"/>
          </p:cNvSpPr>
          <p:nvPr userDrawn="1"/>
        </p:nvSpPr>
        <p:spPr bwMode="auto">
          <a:xfrm>
            <a:off x="508000" y="6411913"/>
            <a:ext cx="7721600" cy="368300"/>
          </a:xfrm>
          <a:prstGeom prst="rect">
            <a:avLst/>
          </a:prstGeom>
          <a:noFill/>
          <a:ln>
            <a:noFill/>
          </a:ln>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800" dirty="0">
                <a:solidFill>
                  <a:schemeClr val="bg1"/>
                </a:solidFill>
                <a:latin typeface="Calibri" panose="020F0502020204030204" pitchFamily="34" charset="0"/>
                <a:cs typeface="Calibri" panose="020F0502020204030204" pitchFamily="34" charset="0"/>
              </a:rPr>
              <a:t>MAGI's Clinical Research vConference</a:t>
            </a:r>
          </a:p>
        </p:txBody>
      </p:sp>
      <p:sp>
        <p:nvSpPr>
          <p:cNvPr id="30" name="Slide Number Placeholder 4">
            <a:extLst>
              <a:ext uri="{FF2B5EF4-FFF2-40B4-BE49-F238E27FC236}">
                <a16:creationId xmlns:a16="http://schemas.microsoft.com/office/drawing/2014/main" id="{376692D7-2FFC-4342-A8C5-390EDA5E70AC}"/>
              </a:ext>
            </a:extLst>
          </p:cNvPr>
          <p:cNvSpPr txBox="1">
            <a:spLocks noChangeArrowheads="1"/>
          </p:cNvSpPr>
          <p:nvPr userDrawn="1"/>
        </p:nvSpPr>
        <p:spPr bwMode="auto">
          <a:xfrm>
            <a:off x="11023600" y="6411913"/>
            <a:ext cx="660400" cy="368300"/>
          </a:xfrm>
          <a:prstGeom prst="rect">
            <a:avLst/>
          </a:prstGeom>
          <a:noFill/>
          <a:ln>
            <a:noFill/>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defRPr/>
            </a:pPr>
            <a:fld id="{614F94CB-60F4-664E-922E-CF5792E14011}" type="slidenum">
              <a:rPr lang="en-US" altLang="en-US" sz="1800" smtClean="0">
                <a:solidFill>
                  <a:schemeClr val="bg1"/>
                </a:solidFill>
                <a:latin typeface="Calibri" panose="020F0502020204030204" pitchFamily="34" charset="0"/>
                <a:cs typeface="Calibri" panose="020F0502020204030204" pitchFamily="34" charset="0"/>
              </a:rPr>
              <a:pPr algn="r">
                <a:defRPr/>
              </a:pPr>
              <a:t>‹#›</a:t>
            </a:fld>
            <a:endParaRPr lang="en-US" altLang="en-US" sz="1800">
              <a:solidFill>
                <a:schemeClr val="bg1"/>
              </a:solidFill>
              <a:latin typeface="Calibri" panose="020F0502020204030204" pitchFamily="34" charset="0"/>
              <a:cs typeface="Calibri" panose="020F0502020204030204" pitchFamily="34" charset="0"/>
            </a:endParaRPr>
          </a:p>
        </p:txBody>
      </p:sp>
      <p:pic>
        <p:nvPicPr>
          <p:cNvPr id="31" name="Picture 9">
            <a:extLst>
              <a:ext uri="{FF2B5EF4-FFF2-40B4-BE49-F238E27FC236}">
                <a16:creationId xmlns:a16="http://schemas.microsoft.com/office/drawing/2014/main" id="{3BC2ED3A-0828-BD4A-9AB3-8B4754403A70}"/>
              </a:ext>
            </a:extLst>
          </p:cNvPr>
          <p:cNvPicPr>
            <a:picLocks noChangeAspect="1" noChangeArrowheads="1"/>
          </p:cNvPicPr>
          <p:nvPr userDrawn="1"/>
        </p:nvPicPr>
        <p:blipFill>
          <a:blip r:embed="rId4" cstate="hqprint">
            <a:extLst>
              <a:ext uri="{28A0092B-C50C-407E-A947-70E740481C1C}">
                <a14:useLocalDpi xmlns:a14="http://schemas.microsoft.com/office/drawing/2010/main" val="0"/>
              </a:ext>
            </a:extLst>
          </a:blip>
          <a:srcRect/>
          <a:stretch>
            <a:fillRect/>
          </a:stretch>
        </p:blipFill>
        <p:spPr bwMode="auto">
          <a:xfrm>
            <a:off x="76200" y="90488"/>
            <a:ext cx="1447800"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2090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Fifths Lef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1033462"/>
            <a:ext cx="7379247"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4858151" cy="319494"/>
          </a:xfrm>
          <a:prstGeom prst="rect">
            <a:avLst/>
          </a:prstGeom>
        </p:spPr>
        <p:txBody>
          <a:bodyPr lIns="0" tIns="0" rIns="0" bIns="0"/>
          <a:lstStyle>
            <a:lvl1pPr marL="0" indent="0">
              <a:buNone/>
              <a:defRPr sz="1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6602413" y="1490054"/>
            <a:ext cx="4922837"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24" name="Content Placeholder 25">
            <a:extLst>
              <a:ext uri="{FF2B5EF4-FFF2-40B4-BE49-F238E27FC236}">
                <a16:creationId xmlns:a16="http://schemas.microsoft.com/office/drawing/2014/main" id="{2C4146E7-F72D-844E-A334-3C8E2363D8FB}"/>
              </a:ext>
            </a:extLst>
          </p:cNvPr>
          <p:cNvSpPr>
            <a:spLocks noGrp="1"/>
          </p:cNvSpPr>
          <p:nvPr>
            <p:ph sz="quarter" idx="15"/>
          </p:nvPr>
        </p:nvSpPr>
        <p:spPr>
          <a:xfrm>
            <a:off x="6595912"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pic>
        <p:nvPicPr>
          <p:cNvPr id="25" name="Picture 8">
            <a:extLst>
              <a:ext uri="{FF2B5EF4-FFF2-40B4-BE49-F238E27FC236}">
                <a16:creationId xmlns:a16="http://schemas.microsoft.com/office/drawing/2014/main" id="{9FB9E572-40E7-1447-9EDF-7766F41FE2B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1588"/>
            <a:ext cx="1218882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2">
            <a:extLst>
              <a:ext uri="{FF2B5EF4-FFF2-40B4-BE49-F238E27FC236}">
                <a16:creationId xmlns:a16="http://schemas.microsoft.com/office/drawing/2014/main" id="{485C7711-1928-9143-BADE-EE943B45202D}"/>
              </a:ext>
            </a:extLst>
          </p:cNvPr>
          <p:cNvSpPr>
            <a:spLocks noGrp="1" noChangeArrowheads="1"/>
          </p:cNvSpPr>
          <p:nvPr>
            <p:ph type="title"/>
          </p:nvPr>
        </p:nvSpPr>
        <p:spPr bwMode="auto">
          <a:xfrm>
            <a:off x="1676400" y="381000"/>
            <a:ext cx="1000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3200" b="1" i="0">
                <a:solidFill>
                  <a:schemeClr val="bg1"/>
                </a:solidFill>
                <a:latin typeface="Calibri" panose="020F0502020204030204" pitchFamily="34" charset="0"/>
                <a:cs typeface="Calibri" panose="020F0502020204030204" pitchFamily="34" charset="0"/>
              </a:defRPr>
            </a:lvl1pPr>
          </a:lstStyle>
          <a:p>
            <a:pPr lvl="0"/>
            <a:r>
              <a:rPr lang="en-US" altLang="en-US" dirty="0"/>
              <a:t>Click to edit Master title style</a:t>
            </a:r>
          </a:p>
        </p:txBody>
      </p:sp>
      <p:pic>
        <p:nvPicPr>
          <p:cNvPr id="28" name="Picture 2">
            <a:extLst>
              <a:ext uri="{FF2B5EF4-FFF2-40B4-BE49-F238E27FC236}">
                <a16:creationId xmlns:a16="http://schemas.microsoft.com/office/drawing/2014/main" id="{24A87F29-A0AD-CB44-AB02-A767602B7C3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25" y="6261100"/>
            <a:ext cx="12201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
            <a:extLst>
              <a:ext uri="{FF2B5EF4-FFF2-40B4-BE49-F238E27FC236}">
                <a16:creationId xmlns:a16="http://schemas.microsoft.com/office/drawing/2014/main" id="{2B803450-76A7-1B4A-BA2F-A0E1B7BE056B}"/>
              </a:ext>
            </a:extLst>
          </p:cNvPr>
          <p:cNvSpPr txBox="1">
            <a:spLocks noChangeArrowheads="1"/>
          </p:cNvSpPr>
          <p:nvPr userDrawn="1"/>
        </p:nvSpPr>
        <p:spPr bwMode="auto">
          <a:xfrm>
            <a:off x="508000" y="6411913"/>
            <a:ext cx="7721600" cy="368300"/>
          </a:xfrm>
          <a:prstGeom prst="rect">
            <a:avLst/>
          </a:prstGeom>
          <a:noFill/>
          <a:ln>
            <a:noFill/>
          </a:ln>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800" dirty="0">
                <a:solidFill>
                  <a:schemeClr val="bg1"/>
                </a:solidFill>
                <a:latin typeface="Calibri" panose="020F0502020204030204" pitchFamily="34" charset="0"/>
                <a:cs typeface="Calibri" panose="020F0502020204030204" pitchFamily="34" charset="0"/>
              </a:rPr>
              <a:t>MAGI's Clinical Research vConference</a:t>
            </a:r>
          </a:p>
        </p:txBody>
      </p:sp>
      <p:sp>
        <p:nvSpPr>
          <p:cNvPr id="30" name="Slide Number Placeholder 4">
            <a:extLst>
              <a:ext uri="{FF2B5EF4-FFF2-40B4-BE49-F238E27FC236}">
                <a16:creationId xmlns:a16="http://schemas.microsoft.com/office/drawing/2014/main" id="{A8968446-A706-5F42-9510-E9C85CCA369E}"/>
              </a:ext>
            </a:extLst>
          </p:cNvPr>
          <p:cNvSpPr txBox="1">
            <a:spLocks noChangeArrowheads="1"/>
          </p:cNvSpPr>
          <p:nvPr userDrawn="1"/>
        </p:nvSpPr>
        <p:spPr bwMode="auto">
          <a:xfrm>
            <a:off x="11023600" y="6411913"/>
            <a:ext cx="660400" cy="368300"/>
          </a:xfrm>
          <a:prstGeom prst="rect">
            <a:avLst/>
          </a:prstGeom>
          <a:noFill/>
          <a:ln>
            <a:noFill/>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defRPr/>
            </a:pPr>
            <a:fld id="{614F94CB-60F4-664E-922E-CF5792E14011}" type="slidenum">
              <a:rPr lang="en-US" altLang="en-US" sz="1800" smtClean="0">
                <a:solidFill>
                  <a:schemeClr val="bg1"/>
                </a:solidFill>
                <a:latin typeface="Calibri" panose="020F0502020204030204" pitchFamily="34" charset="0"/>
                <a:cs typeface="Calibri" panose="020F0502020204030204" pitchFamily="34" charset="0"/>
              </a:rPr>
              <a:pPr algn="r">
                <a:defRPr/>
              </a:pPr>
              <a:t>‹#›</a:t>
            </a:fld>
            <a:endParaRPr lang="en-US" altLang="en-US" sz="1800">
              <a:solidFill>
                <a:schemeClr val="bg1"/>
              </a:solidFill>
              <a:latin typeface="Calibri" panose="020F0502020204030204" pitchFamily="34" charset="0"/>
              <a:cs typeface="Calibri" panose="020F0502020204030204" pitchFamily="34" charset="0"/>
            </a:endParaRPr>
          </a:p>
        </p:txBody>
      </p:sp>
      <p:pic>
        <p:nvPicPr>
          <p:cNvPr id="31" name="Picture 9">
            <a:extLst>
              <a:ext uri="{FF2B5EF4-FFF2-40B4-BE49-F238E27FC236}">
                <a16:creationId xmlns:a16="http://schemas.microsoft.com/office/drawing/2014/main" id="{3DE6670D-7CDE-A041-8C34-26671D4FA27B}"/>
              </a:ext>
            </a:extLst>
          </p:cNvPr>
          <p:cNvPicPr>
            <a:picLocks noChangeAspect="1" noChangeArrowheads="1"/>
          </p:cNvPicPr>
          <p:nvPr userDrawn="1"/>
        </p:nvPicPr>
        <p:blipFill>
          <a:blip r:embed="rId4" cstate="hqprint">
            <a:extLst>
              <a:ext uri="{28A0092B-C50C-407E-A947-70E740481C1C}">
                <a14:useLocalDpi xmlns:a14="http://schemas.microsoft.com/office/drawing/2010/main" val="0"/>
              </a:ext>
            </a:extLst>
          </a:blip>
          <a:srcRect/>
          <a:stretch>
            <a:fillRect/>
          </a:stretch>
        </p:blipFill>
        <p:spPr bwMode="auto">
          <a:xfrm>
            <a:off x="76200" y="90488"/>
            <a:ext cx="1447800"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14040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Fifths Righ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4812753" y="1033462"/>
            <a:ext cx="7379247"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4858151" cy="319494"/>
          </a:xfrm>
          <a:prstGeom prst="rect">
            <a:avLst/>
          </a:prstGeom>
        </p:spPr>
        <p:txBody>
          <a:bodyPr lIns="0" tIns="0" rIns="0" bIns="0"/>
          <a:lstStyle>
            <a:lvl1pPr marL="0" indent="0">
              <a:buNone/>
              <a:defRPr sz="1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6602413" y="1490054"/>
            <a:ext cx="4922837"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24" name="Content Placeholder 25">
            <a:extLst>
              <a:ext uri="{FF2B5EF4-FFF2-40B4-BE49-F238E27FC236}">
                <a16:creationId xmlns:a16="http://schemas.microsoft.com/office/drawing/2014/main" id="{2C4146E7-F72D-844E-A334-3C8E2363D8FB}"/>
              </a:ext>
            </a:extLst>
          </p:cNvPr>
          <p:cNvSpPr>
            <a:spLocks noGrp="1"/>
          </p:cNvSpPr>
          <p:nvPr>
            <p:ph sz="quarter" idx="15"/>
          </p:nvPr>
        </p:nvSpPr>
        <p:spPr>
          <a:xfrm>
            <a:off x="6595912"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pic>
        <p:nvPicPr>
          <p:cNvPr id="25" name="Picture 8">
            <a:extLst>
              <a:ext uri="{FF2B5EF4-FFF2-40B4-BE49-F238E27FC236}">
                <a16:creationId xmlns:a16="http://schemas.microsoft.com/office/drawing/2014/main" id="{C516A65B-27C9-DD4E-BD16-BF47FA9E5AA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1588"/>
            <a:ext cx="1218882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2">
            <a:extLst>
              <a:ext uri="{FF2B5EF4-FFF2-40B4-BE49-F238E27FC236}">
                <a16:creationId xmlns:a16="http://schemas.microsoft.com/office/drawing/2014/main" id="{B75247FF-093B-B241-83BB-29ABB42B7355}"/>
              </a:ext>
            </a:extLst>
          </p:cNvPr>
          <p:cNvSpPr>
            <a:spLocks noGrp="1" noChangeArrowheads="1"/>
          </p:cNvSpPr>
          <p:nvPr>
            <p:ph type="title"/>
          </p:nvPr>
        </p:nvSpPr>
        <p:spPr bwMode="auto">
          <a:xfrm>
            <a:off x="1676400" y="381000"/>
            <a:ext cx="1000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3200" b="1" i="0">
                <a:solidFill>
                  <a:schemeClr val="bg1"/>
                </a:solidFill>
                <a:latin typeface="Calibri" panose="020F0502020204030204" pitchFamily="34" charset="0"/>
                <a:cs typeface="Calibri" panose="020F0502020204030204" pitchFamily="34" charset="0"/>
              </a:defRPr>
            </a:lvl1pPr>
          </a:lstStyle>
          <a:p>
            <a:pPr lvl="0"/>
            <a:r>
              <a:rPr lang="en-US" altLang="en-US" dirty="0"/>
              <a:t>Click to edit Master title style</a:t>
            </a:r>
          </a:p>
        </p:txBody>
      </p:sp>
      <p:pic>
        <p:nvPicPr>
          <p:cNvPr id="28" name="Picture 2">
            <a:extLst>
              <a:ext uri="{FF2B5EF4-FFF2-40B4-BE49-F238E27FC236}">
                <a16:creationId xmlns:a16="http://schemas.microsoft.com/office/drawing/2014/main" id="{44321FFA-8049-4E49-ADE3-0A5154B3627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25" y="6261100"/>
            <a:ext cx="12201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
            <a:extLst>
              <a:ext uri="{FF2B5EF4-FFF2-40B4-BE49-F238E27FC236}">
                <a16:creationId xmlns:a16="http://schemas.microsoft.com/office/drawing/2014/main" id="{156901E4-A16D-594B-BB35-135030CF4907}"/>
              </a:ext>
            </a:extLst>
          </p:cNvPr>
          <p:cNvSpPr txBox="1">
            <a:spLocks noChangeArrowheads="1"/>
          </p:cNvSpPr>
          <p:nvPr userDrawn="1"/>
        </p:nvSpPr>
        <p:spPr bwMode="auto">
          <a:xfrm>
            <a:off x="508000" y="6411913"/>
            <a:ext cx="7721600" cy="368300"/>
          </a:xfrm>
          <a:prstGeom prst="rect">
            <a:avLst/>
          </a:prstGeom>
          <a:noFill/>
          <a:ln>
            <a:noFill/>
          </a:ln>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800" dirty="0">
                <a:solidFill>
                  <a:schemeClr val="bg1"/>
                </a:solidFill>
                <a:latin typeface="Calibri" panose="020F0502020204030204" pitchFamily="34" charset="0"/>
                <a:cs typeface="Calibri" panose="020F0502020204030204" pitchFamily="34" charset="0"/>
              </a:rPr>
              <a:t>MAGI's Clinical Research vConference</a:t>
            </a:r>
          </a:p>
        </p:txBody>
      </p:sp>
      <p:sp>
        <p:nvSpPr>
          <p:cNvPr id="30" name="Slide Number Placeholder 4">
            <a:extLst>
              <a:ext uri="{FF2B5EF4-FFF2-40B4-BE49-F238E27FC236}">
                <a16:creationId xmlns:a16="http://schemas.microsoft.com/office/drawing/2014/main" id="{B5F1AFFF-EAD7-EE4B-84E2-FBB38DDFF8A2}"/>
              </a:ext>
            </a:extLst>
          </p:cNvPr>
          <p:cNvSpPr txBox="1">
            <a:spLocks noChangeArrowheads="1"/>
          </p:cNvSpPr>
          <p:nvPr userDrawn="1"/>
        </p:nvSpPr>
        <p:spPr bwMode="auto">
          <a:xfrm>
            <a:off x="11023600" y="6411913"/>
            <a:ext cx="660400" cy="368300"/>
          </a:xfrm>
          <a:prstGeom prst="rect">
            <a:avLst/>
          </a:prstGeom>
          <a:noFill/>
          <a:ln>
            <a:noFill/>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defRPr/>
            </a:pPr>
            <a:fld id="{614F94CB-60F4-664E-922E-CF5792E14011}" type="slidenum">
              <a:rPr lang="en-US" altLang="en-US" sz="1800" smtClean="0">
                <a:solidFill>
                  <a:schemeClr val="bg1"/>
                </a:solidFill>
                <a:latin typeface="Calibri" panose="020F0502020204030204" pitchFamily="34" charset="0"/>
                <a:cs typeface="Calibri" panose="020F0502020204030204" pitchFamily="34" charset="0"/>
              </a:rPr>
              <a:pPr algn="r">
                <a:defRPr/>
              </a:pPr>
              <a:t>‹#›</a:t>
            </a:fld>
            <a:endParaRPr lang="en-US" altLang="en-US" sz="1800">
              <a:solidFill>
                <a:schemeClr val="bg1"/>
              </a:solidFill>
              <a:latin typeface="Calibri" panose="020F0502020204030204" pitchFamily="34" charset="0"/>
              <a:cs typeface="Calibri" panose="020F0502020204030204" pitchFamily="34" charset="0"/>
            </a:endParaRPr>
          </a:p>
        </p:txBody>
      </p:sp>
      <p:pic>
        <p:nvPicPr>
          <p:cNvPr id="31" name="Picture 9">
            <a:extLst>
              <a:ext uri="{FF2B5EF4-FFF2-40B4-BE49-F238E27FC236}">
                <a16:creationId xmlns:a16="http://schemas.microsoft.com/office/drawing/2014/main" id="{2C9E3F78-E031-0649-AAB0-BF9BE774328A}"/>
              </a:ext>
            </a:extLst>
          </p:cNvPr>
          <p:cNvPicPr>
            <a:picLocks noChangeAspect="1" noChangeArrowheads="1"/>
          </p:cNvPicPr>
          <p:nvPr userDrawn="1"/>
        </p:nvPicPr>
        <p:blipFill>
          <a:blip r:embed="rId4" cstate="hqprint">
            <a:extLst>
              <a:ext uri="{28A0092B-C50C-407E-A947-70E740481C1C}">
                <a14:useLocalDpi xmlns:a14="http://schemas.microsoft.com/office/drawing/2010/main" val="0"/>
              </a:ext>
            </a:extLst>
          </a:blip>
          <a:srcRect/>
          <a:stretch>
            <a:fillRect/>
          </a:stretch>
        </p:blipFill>
        <p:spPr bwMode="auto">
          <a:xfrm>
            <a:off x="76200" y="90488"/>
            <a:ext cx="1447800"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57452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ne Third Lef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1" y="1033462"/>
            <a:ext cx="4069080"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1" y="1490055"/>
            <a:ext cx="3000474" cy="319494"/>
          </a:xfrm>
          <a:prstGeom prst="rect">
            <a:avLst/>
          </a:prstGeom>
        </p:spPr>
        <p:txBody>
          <a:bodyPr lIns="0" tIns="0" rIns="0" bIns="0"/>
          <a:lstStyle>
            <a:lvl1pPr marL="0" indent="0">
              <a:buNone/>
              <a:defRPr sz="1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a:t>
            </a:r>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4456497" y="1490054"/>
            <a:ext cx="7068753"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3000475"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37" name="Content Placeholder 25">
            <a:extLst>
              <a:ext uri="{FF2B5EF4-FFF2-40B4-BE49-F238E27FC236}">
                <a16:creationId xmlns:a16="http://schemas.microsoft.com/office/drawing/2014/main" id="{CD99CABE-0CA4-4541-A29E-E6B75A6E464E}"/>
              </a:ext>
            </a:extLst>
          </p:cNvPr>
          <p:cNvSpPr>
            <a:spLocks noGrp="1"/>
          </p:cNvSpPr>
          <p:nvPr>
            <p:ph sz="quarter" idx="15"/>
          </p:nvPr>
        </p:nvSpPr>
        <p:spPr>
          <a:xfrm>
            <a:off x="4459103" y="2025650"/>
            <a:ext cx="7066147"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pic>
        <p:nvPicPr>
          <p:cNvPr id="24" name="Picture 8">
            <a:extLst>
              <a:ext uri="{FF2B5EF4-FFF2-40B4-BE49-F238E27FC236}">
                <a16:creationId xmlns:a16="http://schemas.microsoft.com/office/drawing/2014/main" id="{D1320CA5-D43B-694F-86D8-9027DAC54A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1588"/>
            <a:ext cx="1218882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
            <a:extLst>
              <a:ext uri="{FF2B5EF4-FFF2-40B4-BE49-F238E27FC236}">
                <a16:creationId xmlns:a16="http://schemas.microsoft.com/office/drawing/2014/main" id="{ED8D095D-2102-014D-BC4B-D869D9ED8AA3}"/>
              </a:ext>
            </a:extLst>
          </p:cNvPr>
          <p:cNvSpPr>
            <a:spLocks noGrp="1" noChangeArrowheads="1"/>
          </p:cNvSpPr>
          <p:nvPr>
            <p:ph type="title"/>
          </p:nvPr>
        </p:nvSpPr>
        <p:spPr bwMode="auto">
          <a:xfrm>
            <a:off x="1676400" y="381000"/>
            <a:ext cx="1000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3200" b="1" i="0">
                <a:solidFill>
                  <a:schemeClr val="bg1"/>
                </a:solidFill>
                <a:latin typeface="Calibri" panose="020F0502020204030204" pitchFamily="34" charset="0"/>
                <a:cs typeface="Calibri" panose="020F0502020204030204" pitchFamily="34" charset="0"/>
              </a:defRPr>
            </a:lvl1pPr>
          </a:lstStyle>
          <a:p>
            <a:pPr lvl="0"/>
            <a:r>
              <a:rPr lang="en-US" altLang="en-US" dirty="0"/>
              <a:t>Click to edit Master title style</a:t>
            </a:r>
          </a:p>
        </p:txBody>
      </p:sp>
      <p:pic>
        <p:nvPicPr>
          <p:cNvPr id="27" name="Picture 2">
            <a:extLst>
              <a:ext uri="{FF2B5EF4-FFF2-40B4-BE49-F238E27FC236}">
                <a16:creationId xmlns:a16="http://schemas.microsoft.com/office/drawing/2014/main" id="{3B74C3D4-C8D7-3B46-BB56-602AF08AE21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25" y="6261100"/>
            <a:ext cx="12201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
            <a:extLst>
              <a:ext uri="{FF2B5EF4-FFF2-40B4-BE49-F238E27FC236}">
                <a16:creationId xmlns:a16="http://schemas.microsoft.com/office/drawing/2014/main" id="{34503062-9D8F-244A-924D-07CA0692A6A2}"/>
              </a:ext>
            </a:extLst>
          </p:cNvPr>
          <p:cNvSpPr txBox="1">
            <a:spLocks noChangeArrowheads="1"/>
          </p:cNvSpPr>
          <p:nvPr userDrawn="1"/>
        </p:nvSpPr>
        <p:spPr bwMode="auto">
          <a:xfrm>
            <a:off x="508000" y="6411913"/>
            <a:ext cx="7721600" cy="368300"/>
          </a:xfrm>
          <a:prstGeom prst="rect">
            <a:avLst/>
          </a:prstGeom>
          <a:noFill/>
          <a:ln>
            <a:noFill/>
          </a:ln>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800" dirty="0">
                <a:solidFill>
                  <a:schemeClr val="bg1"/>
                </a:solidFill>
                <a:latin typeface="Calibri" panose="020F0502020204030204" pitchFamily="34" charset="0"/>
                <a:cs typeface="Calibri" panose="020F0502020204030204" pitchFamily="34" charset="0"/>
              </a:rPr>
              <a:t>MAGI's Clinical Research vConference</a:t>
            </a:r>
          </a:p>
        </p:txBody>
      </p:sp>
      <p:sp>
        <p:nvSpPr>
          <p:cNvPr id="29" name="Slide Number Placeholder 4">
            <a:extLst>
              <a:ext uri="{FF2B5EF4-FFF2-40B4-BE49-F238E27FC236}">
                <a16:creationId xmlns:a16="http://schemas.microsoft.com/office/drawing/2014/main" id="{7BC9E195-2FA2-AB4A-98F4-A9CCB82C7B5C}"/>
              </a:ext>
            </a:extLst>
          </p:cNvPr>
          <p:cNvSpPr txBox="1">
            <a:spLocks noChangeArrowheads="1"/>
          </p:cNvSpPr>
          <p:nvPr userDrawn="1"/>
        </p:nvSpPr>
        <p:spPr bwMode="auto">
          <a:xfrm>
            <a:off x="11023600" y="6411913"/>
            <a:ext cx="660400" cy="368300"/>
          </a:xfrm>
          <a:prstGeom prst="rect">
            <a:avLst/>
          </a:prstGeom>
          <a:noFill/>
          <a:ln>
            <a:noFill/>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defRPr/>
            </a:pPr>
            <a:fld id="{614F94CB-60F4-664E-922E-CF5792E14011}" type="slidenum">
              <a:rPr lang="en-US" altLang="en-US" sz="1800" smtClean="0">
                <a:solidFill>
                  <a:schemeClr val="bg1"/>
                </a:solidFill>
                <a:latin typeface="Calibri" panose="020F0502020204030204" pitchFamily="34" charset="0"/>
                <a:cs typeface="Calibri" panose="020F0502020204030204" pitchFamily="34" charset="0"/>
              </a:rPr>
              <a:pPr algn="r">
                <a:defRPr/>
              </a:pPr>
              <a:t>‹#›</a:t>
            </a:fld>
            <a:endParaRPr lang="en-US" altLang="en-US" sz="1800">
              <a:solidFill>
                <a:schemeClr val="bg1"/>
              </a:solidFill>
              <a:latin typeface="Calibri" panose="020F0502020204030204" pitchFamily="34" charset="0"/>
              <a:cs typeface="Calibri" panose="020F0502020204030204" pitchFamily="34" charset="0"/>
            </a:endParaRPr>
          </a:p>
        </p:txBody>
      </p:sp>
      <p:pic>
        <p:nvPicPr>
          <p:cNvPr id="30" name="Picture 9">
            <a:extLst>
              <a:ext uri="{FF2B5EF4-FFF2-40B4-BE49-F238E27FC236}">
                <a16:creationId xmlns:a16="http://schemas.microsoft.com/office/drawing/2014/main" id="{6445BC02-721D-FB43-A417-302F411E7FC5}"/>
              </a:ext>
            </a:extLst>
          </p:cNvPr>
          <p:cNvPicPr>
            <a:picLocks noChangeAspect="1" noChangeArrowheads="1"/>
          </p:cNvPicPr>
          <p:nvPr userDrawn="1"/>
        </p:nvPicPr>
        <p:blipFill>
          <a:blip r:embed="rId4" cstate="hqprint">
            <a:extLst>
              <a:ext uri="{28A0092B-C50C-407E-A947-70E740481C1C}">
                <a14:useLocalDpi xmlns:a14="http://schemas.microsoft.com/office/drawing/2010/main" val="0"/>
              </a:ext>
            </a:extLst>
          </a:blip>
          <a:srcRect/>
          <a:stretch>
            <a:fillRect/>
          </a:stretch>
        </p:blipFill>
        <p:spPr bwMode="auto">
          <a:xfrm>
            <a:off x="76200" y="90488"/>
            <a:ext cx="1447800"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4373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age 2">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50000"/>
                  </a:schemeClr>
                </a:solidFill>
                <a:latin typeface="Roboto" panose="02000000000000000000" pitchFamily="2" charset="0"/>
                <a:ea typeface="Roboto" panose="02000000000000000000" pitchFamily="2" charset="0"/>
              </a:defRPr>
            </a:lvl1pPr>
          </a:lstStyle>
          <a:p>
            <a:r>
              <a:rPr lang="en-US" dirty="0"/>
              <a:t>© WCG 2021</a:t>
            </a:r>
          </a:p>
        </p:txBody>
      </p:sp>
      <p:sp>
        <p:nvSpPr>
          <p:cNvPr id="27" name="Content Placeholder 25">
            <a:extLst>
              <a:ext uri="{FF2B5EF4-FFF2-40B4-BE49-F238E27FC236}">
                <a16:creationId xmlns:a16="http://schemas.microsoft.com/office/drawing/2014/main" id="{C89B932D-C856-8E4A-912E-EA88033ED9F3}"/>
              </a:ext>
            </a:extLst>
          </p:cNvPr>
          <p:cNvSpPr>
            <a:spLocks noGrp="1"/>
          </p:cNvSpPr>
          <p:nvPr>
            <p:ph sz="quarter" idx="14" hasCustomPrompt="1"/>
          </p:nvPr>
        </p:nvSpPr>
        <p:spPr>
          <a:xfrm>
            <a:off x="666749" y="3736514"/>
            <a:ext cx="5610359" cy="2118517"/>
          </a:xfrm>
          <a:prstGeom prst="rect">
            <a:avLst/>
          </a:prstGeom>
        </p:spPr>
        <p:txBody>
          <a:bodyPr lIns="0" tIns="0" rIns="0" bIns="0"/>
          <a:lstStyle>
            <a:lvl1pPr marL="0" indent="0">
              <a:lnSpc>
                <a:spcPct val="150000"/>
              </a:lnSpc>
              <a:buNone/>
              <a:defRPr sz="3600">
                <a:solidFill>
                  <a:schemeClr val="tx1">
                    <a:lumMod val="65000"/>
                    <a:lumOff val="35000"/>
                  </a:schemeClr>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sp>
        <p:nvSpPr>
          <p:cNvPr id="28" name="Content Placeholder 2">
            <a:extLst>
              <a:ext uri="{FF2B5EF4-FFF2-40B4-BE49-F238E27FC236}">
                <a16:creationId xmlns:a16="http://schemas.microsoft.com/office/drawing/2014/main" id="{722073CB-4E23-BC47-8C6A-B936516F5AA7}"/>
              </a:ext>
            </a:extLst>
          </p:cNvPr>
          <p:cNvSpPr>
            <a:spLocks noGrp="1"/>
          </p:cNvSpPr>
          <p:nvPr>
            <p:ph idx="1" hasCustomPrompt="1"/>
          </p:nvPr>
        </p:nvSpPr>
        <p:spPr>
          <a:xfrm>
            <a:off x="666750" y="3423036"/>
            <a:ext cx="5243162" cy="319494"/>
          </a:xfrm>
          <a:prstGeom prst="rect">
            <a:avLst/>
          </a:prstGeom>
        </p:spPr>
        <p:txBody>
          <a:bodyPr lIns="0" tIns="0" rIns="0" bIns="0"/>
          <a:lstStyle>
            <a:lvl1pPr marL="0" indent="0">
              <a:buNone/>
              <a:defRPr sz="2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category</a:t>
            </a:r>
          </a:p>
        </p:txBody>
      </p:sp>
      <p:pic>
        <p:nvPicPr>
          <p:cNvPr id="30" name="Graphic 29">
            <a:extLst>
              <a:ext uri="{FF2B5EF4-FFF2-40B4-BE49-F238E27FC236}">
                <a16:creationId xmlns:a16="http://schemas.microsoft.com/office/drawing/2014/main" id="{B95DE3C8-0CC5-5A49-916A-2A4D9297200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5754" y="1035049"/>
            <a:ext cx="1242036" cy="972427"/>
          </a:xfrm>
          <a:prstGeom prst="rect">
            <a:avLst/>
          </a:prstGeom>
        </p:spPr>
      </p:pic>
      <p:pic>
        <p:nvPicPr>
          <p:cNvPr id="22" name="Picture 21">
            <a:extLst>
              <a:ext uri="{FF2B5EF4-FFF2-40B4-BE49-F238E27FC236}">
                <a16:creationId xmlns:a16="http://schemas.microsoft.com/office/drawing/2014/main" id="{CA07BA15-1FC2-C94B-BAF8-5E70F5F05475}"/>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0364" t="-16636" r="9815" b="4260"/>
          <a:stretch/>
        </p:blipFill>
        <p:spPr>
          <a:xfrm>
            <a:off x="6040661" y="-1089167"/>
            <a:ext cx="7986235" cy="6884684"/>
          </a:xfrm>
          <a:prstGeom prst="hexagon">
            <a:avLst>
              <a:gd name="adj" fmla="val 26819"/>
              <a:gd name="vf" fmla="val 115470"/>
            </a:avLst>
          </a:prstGeom>
          <a:solidFill>
            <a:schemeClr val="bg1"/>
          </a:solidFill>
          <a:ln>
            <a:noFill/>
          </a:ln>
          <a:effectLst>
            <a:outerShdw blurRad="304800" dist="38100" dir="5400000" algn="t" rotWithShape="0">
              <a:prstClr val="black">
                <a:alpha val="13000"/>
              </a:prstClr>
            </a:outerShdw>
          </a:effectLst>
        </p:spPr>
      </p:pic>
    </p:spTree>
    <p:extLst>
      <p:ext uri="{BB962C8B-B14F-4D97-AF65-F5344CB8AC3E}">
        <p14:creationId xmlns:p14="http://schemas.microsoft.com/office/powerpoint/2010/main" val="24821513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Quarter Lef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1033462"/>
            <a:ext cx="3059929"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1" y="1490055"/>
            <a:ext cx="2127250" cy="319494"/>
          </a:xfrm>
          <a:prstGeom prst="rect">
            <a:avLst/>
          </a:prstGeom>
        </p:spPr>
        <p:txBody>
          <a:bodyPr lIns="0" tIns="0" rIns="0" bIns="0"/>
          <a:lstStyle>
            <a:lvl1pPr marL="0" indent="0">
              <a:buNone/>
              <a:defRPr sz="1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heading</a:t>
            </a:r>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3457779" y="1490054"/>
            <a:ext cx="8067472"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hasCustomPrompt="1"/>
          </p:nvPr>
        </p:nvSpPr>
        <p:spPr>
          <a:xfrm>
            <a:off x="666751" y="2025650"/>
            <a:ext cx="2127250"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text styles</a:t>
            </a:r>
          </a:p>
        </p:txBody>
      </p:sp>
      <p:sp>
        <p:nvSpPr>
          <p:cNvPr id="37" name="Content Placeholder 25">
            <a:extLst>
              <a:ext uri="{FF2B5EF4-FFF2-40B4-BE49-F238E27FC236}">
                <a16:creationId xmlns:a16="http://schemas.microsoft.com/office/drawing/2014/main" id="{CD99CABE-0CA4-4541-A29E-E6B75A6E464E}"/>
              </a:ext>
            </a:extLst>
          </p:cNvPr>
          <p:cNvSpPr>
            <a:spLocks noGrp="1"/>
          </p:cNvSpPr>
          <p:nvPr>
            <p:ph sz="quarter" idx="15"/>
          </p:nvPr>
        </p:nvSpPr>
        <p:spPr>
          <a:xfrm>
            <a:off x="3460753" y="2025650"/>
            <a:ext cx="8064498"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pic>
        <p:nvPicPr>
          <p:cNvPr id="24" name="Picture 8">
            <a:extLst>
              <a:ext uri="{FF2B5EF4-FFF2-40B4-BE49-F238E27FC236}">
                <a16:creationId xmlns:a16="http://schemas.microsoft.com/office/drawing/2014/main" id="{6BE70969-2C98-964A-8568-5D2F0DE1D25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1588"/>
            <a:ext cx="1218882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
            <a:extLst>
              <a:ext uri="{FF2B5EF4-FFF2-40B4-BE49-F238E27FC236}">
                <a16:creationId xmlns:a16="http://schemas.microsoft.com/office/drawing/2014/main" id="{895FA704-7DEB-8449-B0FA-095E023FFD86}"/>
              </a:ext>
            </a:extLst>
          </p:cNvPr>
          <p:cNvSpPr>
            <a:spLocks noGrp="1" noChangeArrowheads="1"/>
          </p:cNvSpPr>
          <p:nvPr>
            <p:ph type="title"/>
          </p:nvPr>
        </p:nvSpPr>
        <p:spPr bwMode="auto">
          <a:xfrm>
            <a:off x="1676400" y="381000"/>
            <a:ext cx="1000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3200" b="1" i="0">
                <a:solidFill>
                  <a:schemeClr val="bg1"/>
                </a:solidFill>
                <a:latin typeface="Calibri" panose="020F0502020204030204" pitchFamily="34" charset="0"/>
                <a:cs typeface="Calibri" panose="020F0502020204030204" pitchFamily="34" charset="0"/>
              </a:defRPr>
            </a:lvl1pPr>
          </a:lstStyle>
          <a:p>
            <a:pPr lvl="0"/>
            <a:r>
              <a:rPr lang="en-US" altLang="en-US" dirty="0"/>
              <a:t>Click to edit Master title style</a:t>
            </a:r>
          </a:p>
        </p:txBody>
      </p:sp>
      <p:pic>
        <p:nvPicPr>
          <p:cNvPr id="27" name="Picture 2">
            <a:extLst>
              <a:ext uri="{FF2B5EF4-FFF2-40B4-BE49-F238E27FC236}">
                <a16:creationId xmlns:a16="http://schemas.microsoft.com/office/drawing/2014/main" id="{83FDD888-9350-AA4D-8A59-0050C4D85AD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25" y="6261100"/>
            <a:ext cx="12201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
            <a:extLst>
              <a:ext uri="{FF2B5EF4-FFF2-40B4-BE49-F238E27FC236}">
                <a16:creationId xmlns:a16="http://schemas.microsoft.com/office/drawing/2014/main" id="{26DA94BA-623D-4144-A2FE-C6414570B4BB}"/>
              </a:ext>
            </a:extLst>
          </p:cNvPr>
          <p:cNvSpPr txBox="1">
            <a:spLocks noChangeArrowheads="1"/>
          </p:cNvSpPr>
          <p:nvPr userDrawn="1"/>
        </p:nvSpPr>
        <p:spPr bwMode="auto">
          <a:xfrm>
            <a:off x="508000" y="6411913"/>
            <a:ext cx="7721600" cy="368300"/>
          </a:xfrm>
          <a:prstGeom prst="rect">
            <a:avLst/>
          </a:prstGeom>
          <a:noFill/>
          <a:ln>
            <a:noFill/>
          </a:ln>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800" dirty="0">
                <a:solidFill>
                  <a:schemeClr val="bg1"/>
                </a:solidFill>
                <a:latin typeface="Calibri" panose="020F0502020204030204" pitchFamily="34" charset="0"/>
                <a:cs typeface="Calibri" panose="020F0502020204030204" pitchFamily="34" charset="0"/>
              </a:rPr>
              <a:t>MAGI's Clinical Research vConference</a:t>
            </a:r>
          </a:p>
        </p:txBody>
      </p:sp>
      <p:sp>
        <p:nvSpPr>
          <p:cNvPr id="29" name="Slide Number Placeholder 4">
            <a:extLst>
              <a:ext uri="{FF2B5EF4-FFF2-40B4-BE49-F238E27FC236}">
                <a16:creationId xmlns:a16="http://schemas.microsoft.com/office/drawing/2014/main" id="{6A35C1CC-F7EC-474B-9FCF-983E2DA8D189}"/>
              </a:ext>
            </a:extLst>
          </p:cNvPr>
          <p:cNvSpPr txBox="1">
            <a:spLocks noChangeArrowheads="1"/>
          </p:cNvSpPr>
          <p:nvPr userDrawn="1"/>
        </p:nvSpPr>
        <p:spPr bwMode="auto">
          <a:xfrm>
            <a:off x="11023600" y="6411913"/>
            <a:ext cx="660400" cy="368300"/>
          </a:xfrm>
          <a:prstGeom prst="rect">
            <a:avLst/>
          </a:prstGeom>
          <a:noFill/>
          <a:ln>
            <a:noFill/>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defRPr/>
            </a:pPr>
            <a:fld id="{614F94CB-60F4-664E-922E-CF5792E14011}" type="slidenum">
              <a:rPr lang="en-US" altLang="en-US" sz="1800" smtClean="0">
                <a:solidFill>
                  <a:schemeClr val="bg1"/>
                </a:solidFill>
                <a:latin typeface="Calibri" panose="020F0502020204030204" pitchFamily="34" charset="0"/>
                <a:cs typeface="Calibri" panose="020F0502020204030204" pitchFamily="34" charset="0"/>
              </a:rPr>
              <a:pPr algn="r">
                <a:defRPr/>
              </a:pPr>
              <a:t>‹#›</a:t>
            </a:fld>
            <a:endParaRPr lang="en-US" altLang="en-US" sz="1800">
              <a:solidFill>
                <a:schemeClr val="bg1"/>
              </a:solidFill>
              <a:latin typeface="Calibri" panose="020F0502020204030204" pitchFamily="34" charset="0"/>
              <a:cs typeface="Calibri" panose="020F0502020204030204" pitchFamily="34" charset="0"/>
            </a:endParaRPr>
          </a:p>
        </p:txBody>
      </p:sp>
      <p:pic>
        <p:nvPicPr>
          <p:cNvPr id="30" name="Picture 9">
            <a:extLst>
              <a:ext uri="{FF2B5EF4-FFF2-40B4-BE49-F238E27FC236}">
                <a16:creationId xmlns:a16="http://schemas.microsoft.com/office/drawing/2014/main" id="{FD5FB1D7-AD1E-3F47-80A2-FF312A650BAB}"/>
              </a:ext>
            </a:extLst>
          </p:cNvPr>
          <p:cNvPicPr>
            <a:picLocks noChangeAspect="1" noChangeArrowheads="1"/>
          </p:cNvPicPr>
          <p:nvPr userDrawn="1"/>
        </p:nvPicPr>
        <p:blipFill>
          <a:blip r:embed="rId4" cstate="hqprint">
            <a:extLst>
              <a:ext uri="{28A0092B-C50C-407E-A947-70E740481C1C}">
                <a14:useLocalDpi xmlns:a14="http://schemas.microsoft.com/office/drawing/2010/main" val="0"/>
              </a:ext>
            </a:extLst>
          </a:blip>
          <a:srcRect/>
          <a:stretch>
            <a:fillRect/>
          </a:stretch>
        </p:blipFill>
        <p:spPr bwMode="auto">
          <a:xfrm>
            <a:off x="76200" y="90488"/>
            <a:ext cx="1447800"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74902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ne Quarter Righ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9129100" y="1033462"/>
            <a:ext cx="3059929"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1" y="1490055"/>
            <a:ext cx="8010492" cy="319494"/>
          </a:xfrm>
          <a:prstGeom prst="rect">
            <a:avLst/>
          </a:prstGeom>
        </p:spPr>
        <p:txBody>
          <a:bodyPr lIns="0" tIns="0" rIns="0" bIns="0"/>
          <a:lstStyle>
            <a:lvl1pPr marL="0" indent="0">
              <a:buNone/>
              <a:defRPr sz="1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heading</a:t>
            </a:r>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9460872" y="1490054"/>
            <a:ext cx="2182487"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heading</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hasCustomPrompt="1"/>
          </p:nvPr>
        </p:nvSpPr>
        <p:spPr>
          <a:xfrm>
            <a:off x="666751" y="2025650"/>
            <a:ext cx="8010492"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text styles</a:t>
            </a:r>
          </a:p>
        </p:txBody>
      </p:sp>
      <p:sp>
        <p:nvSpPr>
          <p:cNvPr id="37" name="Content Placeholder 25">
            <a:extLst>
              <a:ext uri="{FF2B5EF4-FFF2-40B4-BE49-F238E27FC236}">
                <a16:creationId xmlns:a16="http://schemas.microsoft.com/office/drawing/2014/main" id="{CD99CABE-0CA4-4541-A29E-E6B75A6E464E}"/>
              </a:ext>
            </a:extLst>
          </p:cNvPr>
          <p:cNvSpPr>
            <a:spLocks noGrp="1"/>
          </p:cNvSpPr>
          <p:nvPr>
            <p:ph sz="quarter" idx="15" hasCustomPrompt="1"/>
          </p:nvPr>
        </p:nvSpPr>
        <p:spPr>
          <a:xfrm>
            <a:off x="9461633" y="2025650"/>
            <a:ext cx="2181726"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text styles</a:t>
            </a:r>
          </a:p>
        </p:txBody>
      </p:sp>
      <p:pic>
        <p:nvPicPr>
          <p:cNvPr id="24" name="Picture 8">
            <a:extLst>
              <a:ext uri="{FF2B5EF4-FFF2-40B4-BE49-F238E27FC236}">
                <a16:creationId xmlns:a16="http://schemas.microsoft.com/office/drawing/2014/main" id="{0D092623-0958-6944-A9E4-AEE0B5216F4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1588"/>
            <a:ext cx="1218882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
            <a:extLst>
              <a:ext uri="{FF2B5EF4-FFF2-40B4-BE49-F238E27FC236}">
                <a16:creationId xmlns:a16="http://schemas.microsoft.com/office/drawing/2014/main" id="{CBE7375B-03F5-3C4F-A08B-BD705201A87E}"/>
              </a:ext>
            </a:extLst>
          </p:cNvPr>
          <p:cNvSpPr>
            <a:spLocks noGrp="1" noChangeArrowheads="1"/>
          </p:cNvSpPr>
          <p:nvPr>
            <p:ph type="title"/>
          </p:nvPr>
        </p:nvSpPr>
        <p:spPr bwMode="auto">
          <a:xfrm>
            <a:off x="1676400" y="381000"/>
            <a:ext cx="1000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3200" b="1" i="0">
                <a:solidFill>
                  <a:schemeClr val="bg1"/>
                </a:solidFill>
                <a:latin typeface="Calibri" panose="020F0502020204030204" pitchFamily="34" charset="0"/>
                <a:cs typeface="Calibri" panose="020F0502020204030204" pitchFamily="34" charset="0"/>
              </a:defRPr>
            </a:lvl1pPr>
          </a:lstStyle>
          <a:p>
            <a:pPr lvl="0"/>
            <a:r>
              <a:rPr lang="en-US" altLang="en-US" dirty="0"/>
              <a:t>Click to edit Master title style</a:t>
            </a:r>
          </a:p>
        </p:txBody>
      </p:sp>
      <p:pic>
        <p:nvPicPr>
          <p:cNvPr id="27" name="Picture 2">
            <a:extLst>
              <a:ext uri="{FF2B5EF4-FFF2-40B4-BE49-F238E27FC236}">
                <a16:creationId xmlns:a16="http://schemas.microsoft.com/office/drawing/2014/main" id="{977BA8C1-9DE5-1C45-91D2-B62C41BA1A2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25" y="6261100"/>
            <a:ext cx="12201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
            <a:extLst>
              <a:ext uri="{FF2B5EF4-FFF2-40B4-BE49-F238E27FC236}">
                <a16:creationId xmlns:a16="http://schemas.microsoft.com/office/drawing/2014/main" id="{6D3AC4A7-5CE5-2D4B-935F-3EFE7250FEFE}"/>
              </a:ext>
            </a:extLst>
          </p:cNvPr>
          <p:cNvSpPr txBox="1">
            <a:spLocks noChangeArrowheads="1"/>
          </p:cNvSpPr>
          <p:nvPr userDrawn="1"/>
        </p:nvSpPr>
        <p:spPr bwMode="auto">
          <a:xfrm>
            <a:off x="508000" y="6411913"/>
            <a:ext cx="7721600" cy="368300"/>
          </a:xfrm>
          <a:prstGeom prst="rect">
            <a:avLst/>
          </a:prstGeom>
          <a:noFill/>
          <a:ln>
            <a:noFill/>
          </a:ln>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800" dirty="0">
                <a:solidFill>
                  <a:schemeClr val="bg1"/>
                </a:solidFill>
                <a:latin typeface="Calibri" panose="020F0502020204030204" pitchFamily="34" charset="0"/>
                <a:cs typeface="Calibri" panose="020F0502020204030204" pitchFamily="34" charset="0"/>
              </a:rPr>
              <a:t>MAGI's Clinical Research vConference</a:t>
            </a:r>
          </a:p>
        </p:txBody>
      </p:sp>
      <p:sp>
        <p:nvSpPr>
          <p:cNvPr id="29" name="Slide Number Placeholder 4">
            <a:extLst>
              <a:ext uri="{FF2B5EF4-FFF2-40B4-BE49-F238E27FC236}">
                <a16:creationId xmlns:a16="http://schemas.microsoft.com/office/drawing/2014/main" id="{FD656645-E14D-D242-AE69-38AE457B637A}"/>
              </a:ext>
            </a:extLst>
          </p:cNvPr>
          <p:cNvSpPr txBox="1">
            <a:spLocks noChangeArrowheads="1"/>
          </p:cNvSpPr>
          <p:nvPr userDrawn="1"/>
        </p:nvSpPr>
        <p:spPr bwMode="auto">
          <a:xfrm>
            <a:off x="11023600" y="6411913"/>
            <a:ext cx="660400" cy="368300"/>
          </a:xfrm>
          <a:prstGeom prst="rect">
            <a:avLst/>
          </a:prstGeom>
          <a:noFill/>
          <a:ln>
            <a:noFill/>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defRPr/>
            </a:pPr>
            <a:fld id="{614F94CB-60F4-664E-922E-CF5792E14011}" type="slidenum">
              <a:rPr lang="en-US" altLang="en-US" sz="1800" smtClean="0">
                <a:solidFill>
                  <a:schemeClr val="bg1"/>
                </a:solidFill>
                <a:latin typeface="Calibri" panose="020F0502020204030204" pitchFamily="34" charset="0"/>
                <a:cs typeface="Calibri" panose="020F0502020204030204" pitchFamily="34" charset="0"/>
              </a:rPr>
              <a:pPr algn="r">
                <a:defRPr/>
              </a:pPr>
              <a:t>‹#›</a:t>
            </a:fld>
            <a:endParaRPr lang="en-US" altLang="en-US" sz="1800">
              <a:solidFill>
                <a:schemeClr val="bg1"/>
              </a:solidFill>
              <a:latin typeface="Calibri" panose="020F0502020204030204" pitchFamily="34" charset="0"/>
              <a:cs typeface="Calibri" panose="020F0502020204030204" pitchFamily="34" charset="0"/>
            </a:endParaRPr>
          </a:p>
        </p:txBody>
      </p:sp>
      <p:pic>
        <p:nvPicPr>
          <p:cNvPr id="30" name="Picture 9">
            <a:extLst>
              <a:ext uri="{FF2B5EF4-FFF2-40B4-BE49-F238E27FC236}">
                <a16:creationId xmlns:a16="http://schemas.microsoft.com/office/drawing/2014/main" id="{B94D42C9-9A17-7B46-A8F6-BBA16FF77837}"/>
              </a:ext>
            </a:extLst>
          </p:cNvPr>
          <p:cNvPicPr>
            <a:picLocks noChangeAspect="1" noChangeArrowheads="1"/>
          </p:cNvPicPr>
          <p:nvPr userDrawn="1"/>
        </p:nvPicPr>
        <p:blipFill>
          <a:blip r:embed="rId4" cstate="hqprint">
            <a:extLst>
              <a:ext uri="{28A0092B-C50C-407E-A947-70E740481C1C}">
                <a14:useLocalDpi xmlns:a14="http://schemas.microsoft.com/office/drawing/2010/main" val="0"/>
              </a:ext>
            </a:extLst>
          </a:blip>
          <a:srcRect/>
          <a:stretch>
            <a:fillRect/>
          </a:stretch>
        </p:blipFill>
        <p:spPr bwMode="auto">
          <a:xfrm>
            <a:off x="76200" y="90488"/>
            <a:ext cx="1447800"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38298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e Third Righ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8121307" y="1033462"/>
            <a:ext cx="4069080"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7034089" cy="319494"/>
          </a:xfrm>
          <a:prstGeom prst="rect">
            <a:avLst/>
          </a:prstGeom>
        </p:spPr>
        <p:txBody>
          <a:bodyPr lIns="0" tIns="0" rIns="0" bIns="0"/>
          <a:lstStyle>
            <a:lvl1pPr marL="0" indent="0">
              <a:buNone/>
              <a:defRPr sz="1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a:t>
            </a:r>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8460606" y="1490054"/>
            <a:ext cx="3064644"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7034090"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37" name="Content Placeholder 25">
            <a:extLst>
              <a:ext uri="{FF2B5EF4-FFF2-40B4-BE49-F238E27FC236}">
                <a16:creationId xmlns:a16="http://schemas.microsoft.com/office/drawing/2014/main" id="{CD99CABE-0CA4-4541-A29E-E6B75A6E464E}"/>
              </a:ext>
            </a:extLst>
          </p:cNvPr>
          <p:cNvSpPr>
            <a:spLocks noGrp="1"/>
          </p:cNvSpPr>
          <p:nvPr>
            <p:ph sz="quarter" idx="15"/>
          </p:nvPr>
        </p:nvSpPr>
        <p:spPr>
          <a:xfrm>
            <a:off x="8430657" y="2025650"/>
            <a:ext cx="3094593"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pic>
        <p:nvPicPr>
          <p:cNvPr id="24" name="Picture 8">
            <a:extLst>
              <a:ext uri="{FF2B5EF4-FFF2-40B4-BE49-F238E27FC236}">
                <a16:creationId xmlns:a16="http://schemas.microsoft.com/office/drawing/2014/main" id="{55D14DA5-97FA-F540-9ABD-F0BA7AD9FD8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1588"/>
            <a:ext cx="1218882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
            <a:extLst>
              <a:ext uri="{FF2B5EF4-FFF2-40B4-BE49-F238E27FC236}">
                <a16:creationId xmlns:a16="http://schemas.microsoft.com/office/drawing/2014/main" id="{A9E72A05-B37D-424B-A6A9-20967975CFD8}"/>
              </a:ext>
            </a:extLst>
          </p:cNvPr>
          <p:cNvSpPr>
            <a:spLocks noGrp="1" noChangeArrowheads="1"/>
          </p:cNvSpPr>
          <p:nvPr>
            <p:ph type="title"/>
          </p:nvPr>
        </p:nvSpPr>
        <p:spPr bwMode="auto">
          <a:xfrm>
            <a:off x="1676400" y="381000"/>
            <a:ext cx="1000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3200" b="1" i="0">
                <a:solidFill>
                  <a:schemeClr val="bg1"/>
                </a:solidFill>
                <a:latin typeface="Calibri" panose="020F0502020204030204" pitchFamily="34" charset="0"/>
                <a:cs typeface="Calibri" panose="020F0502020204030204" pitchFamily="34" charset="0"/>
              </a:defRPr>
            </a:lvl1pPr>
          </a:lstStyle>
          <a:p>
            <a:pPr lvl="0"/>
            <a:r>
              <a:rPr lang="en-US" altLang="en-US" dirty="0"/>
              <a:t>Click to edit Master title style</a:t>
            </a:r>
          </a:p>
        </p:txBody>
      </p:sp>
      <p:pic>
        <p:nvPicPr>
          <p:cNvPr id="27" name="Picture 2">
            <a:extLst>
              <a:ext uri="{FF2B5EF4-FFF2-40B4-BE49-F238E27FC236}">
                <a16:creationId xmlns:a16="http://schemas.microsoft.com/office/drawing/2014/main" id="{518716F5-3144-4A45-8872-3724B11B4BD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25" y="6261100"/>
            <a:ext cx="12201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
            <a:extLst>
              <a:ext uri="{FF2B5EF4-FFF2-40B4-BE49-F238E27FC236}">
                <a16:creationId xmlns:a16="http://schemas.microsoft.com/office/drawing/2014/main" id="{9237F69D-A4E9-B14D-894F-8D16701C7274}"/>
              </a:ext>
            </a:extLst>
          </p:cNvPr>
          <p:cNvSpPr txBox="1">
            <a:spLocks noChangeArrowheads="1"/>
          </p:cNvSpPr>
          <p:nvPr userDrawn="1"/>
        </p:nvSpPr>
        <p:spPr bwMode="auto">
          <a:xfrm>
            <a:off x="508000" y="6411913"/>
            <a:ext cx="7721600" cy="368300"/>
          </a:xfrm>
          <a:prstGeom prst="rect">
            <a:avLst/>
          </a:prstGeom>
          <a:noFill/>
          <a:ln>
            <a:noFill/>
          </a:ln>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800" dirty="0">
                <a:solidFill>
                  <a:schemeClr val="bg1"/>
                </a:solidFill>
                <a:latin typeface="Calibri" panose="020F0502020204030204" pitchFamily="34" charset="0"/>
                <a:cs typeface="Calibri" panose="020F0502020204030204" pitchFamily="34" charset="0"/>
              </a:rPr>
              <a:t>MAGI's Clinical Research vConference</a:t>
            </a:r>
          </a:p>
        </p:txBody>
      </p:sp>
      <p:sp>
        <p:nvSpPr>
          <p:cNvPr id="29" name="Slide Number Placeholder 4">
            <a:extLst>
              <a:ext uri="{FF2B5EF4-FFF2-40B4-BE49-F238E27FC236}">
                <a16:creationId xmlns:a16="http://schemas.microsoft.com/office/drawing/2014/main" id="{A73E32F8-BBCF-5A44-9ECF-DA7D8C06F8CA}"/>
              </a:ext>
            </a:extLst>
          </p:cNvPr>
          <p:cNvSpPr txBox="1">
            <a:spLocks noChangeArrowheads="1"/>
          </p:cNvSpPr>
          <p:nvPr userDrawn="1"/>
        </p:nvSpPr>
        <p:spPr bwMode="auto">
          <a:xfrm>
            <a:off x="11023600" y="6411913"/>
            <a:ext cx="660400" cy="368300"/>
          </a:xfrm>
          <a:prstGeom prst="rect">
            <a:avLst/>
          </a:prstGeom>
          <a:noFill/>
          <a:ln>
            <a:noFill/>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defRPr/>
            </a:pPr>
            <a:fld id="{614F94CB-60F4-664E-922E-CF5792E14011}" type="slidenum">
              <a:rPr lang="en-US" altLang="en-US" sz="1800" smtClean="0">
                <a:solidFill>
                  <a:schemeClr val="bg1"/>
                </a:solidFill>
                <a:latin typeface="Calibri" panose="020F0502020204030204" pitchFamily="34" charset="0"/>
                <a:cs typeface="Calibri" panose="020F0502020204030204" pitchFamily="34" charset="0"/>
              </a:rPr>
              <a:pPr algn="r">
                <a:defRPr/>
              </a:pPr>
              <a:t>‹#›</a:t>
            </a:fld>
            <a:endParaRPr lang="en-US" altLang="en-US" sz="1800">
              <a:solidFill>
                <a:schemeClr val="bg1"/>
              </a:solidFill>
              <a:latin typeface="Calibri" panose="020F0502020204030204" pitchFamily="34" charset="0"/>
              <a:cs typeface="Calibri" panose="020F0502020204030204" pitchFamily="34" charset="0"/>
            </a:endParaRPr>
          </a:p>
        </p:txBody>
      </p:sp>
      <p:pic>
        <p:nvPicPr>
          <p:cNvPr id="30" name="Picture 9">
            <a:extLst>
              <a:ext uri="{FF2B5EF4-FFF2-40B4-BE49-F238E27FC236}">
                <a16:creationId xmlns:a16="http://schemas.microsoft.com/office/drawing/2014/main" id="{107D6D09-9FF9-784E-9540-1904A286C3E2}"/>
              </a:ext>
            </a:extLst>
          </p:cNvPr>
          <p:cNvPicPr>
            <a:picLocks noChangeAspect="1" noChangeArrowheads="1"/>
          </p:cNvPicPr>
          <p:nvPr userDrawn="1"/>
        </p:nvPicPr>
        <p:blipFill>
          <a:blip r:embed="rId4" cstate="hqprint">
            <a:extLst>
              <a:ext uri="{28A0092B-C50C-407E-A947-70E740481C1C}">
                <a14:useLocalDpi xmlns:a14="http://schemas.microsoft.com/office/drawing/2010/main" val="0"/>
              </a:ext>
            </a:extLst>
          </a:blip>
          <a:srcRect/>
          <a:stretch>
            <a:fillRect/>
          </a:stretch>
        </p:blipFill>
        <p:spPr bwMode="auto">
          <a:xfrm>
            <a:off x="76200" y="90488"/>
            <a:ext cx="1447800"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84552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Thirds Lef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4411" y="1033462"/>
            <a:ext cx="8130941"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1" y="1490055"/>
            <a:ext cx="7193940" cy="319494"/>
          </a:xfrm>
          <a:prstGeom prst="rect">
            <a:avLst/>
          </a:prstGeom>
        </p:spPr>
        <p:txBody>
          <a:bodyPr lIns="0" tIns="0" rIns="0" bIns="0"/>
          <a:lstStyle>
            <a:lvl1pPr marL="0" indent="0">
              <a:buNone/>
              <a:defRPr sz="1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a:t>
            </a:r>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8430657" y="1490054"/>
            <a:ext cx="3094593"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49" y="2025650"/>
            <a:ext cx="7193939"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37" name="Content Placeholder 25">
            <a:extLst>
              <a:ext uri="{FF2B5EF4-FFF2-40B4-BE49-F238E27FC236}">
                <a16:creationId xmlns:a16="http://schemas.microsoft.com/office/drawing/2014/main" id="{CD99CABE-0CA4-4541-A29E-E6B75A6E464E}"/>
              </a:ext>
            </a:extLst>
          </p:cNvPr>
          <p:cNvSpPr>
            <a:spLocks noGrp="1"/>
          </p:cNvSpPr>
          <p:nvPr>
            <p:ph sz="quarter" idx="15"/>
          </p:nvPr>
        </p:nvSpPr>
        <p:spPr>
          <a:xfrm>
            <a:off x="8430657" y="2025650"/>
            <a:ext cx="3094593"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pic>
        <p:nvPicPr>
          <p:cNvPr id="24" name="Picture 8">
            <a:extLst>
              <a:ext uri="{FF2B5EF4-FFF2-40B4-BE49-F238E27FC236}">
                <a16:creationId xmlns:a16="http://schemas.microsoft.com/office/drawing/2014/main" id="{05A8E3AB-BC36-B744-9B16-DA1670DFDE3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1588"/>
            <a:ext cx="1218882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
            <a:extLst>
              <a:ext uri="{FF2B5EF4-FFF2-40B4-BE49-F238E27FC236}">
                <a16:creationId xmlns:a16="http://schemas.microsoft.com/office/drawing/2014/main" id="{6A3EB3AA-15EE-0542-8073-DE1A2822F0E5}"/>
              </a:ext>
            </a:extLst>
          </p:cNvPr>
          <p:cNvSpPr>
            <a:spLocks noGrp="1" noChangeArrowheads="1"/>
          </p:cNvSpPr>
          <p:nvPr>
            <p:ph type="title"/>
          </p:nvPr>
        </p:nvSpPr>
        <p:spPr bwMode="auto">
          <a:xfrm>
            <a:off x="1676400" y="381000"/>
            <a:ext cx="1000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3200" b="1" i="0">
                <a:solidFill>
                  <a:schemeClr val="bg1"/>
                </a:solidFill>
                <a:latin typeface="Calibri" panose="020F0502020204030204" pitchFamily="34" charset="0"/>
                <a:cs typeface="Calibri" panose="020F0502020204030204" pitchFamily="34" charset="0"/>
              </a:defRPr>
            </a:lvl1pPr>
          </a:lstStyle>
          <a:p>
            <a:pPr lvl="0"/>
            <a:r>
              <a:rPr lang="en-US" altLang="en-US" dirty="0"/>
              <a:t>Click to edit Master title style</a:t>
            </a:r>
          </a:p>
        </p:txBody>
      </p:sp>
      <p:pic>
        <p:nvPicPr>
          <p:cNvPr id="27" name="Picture 2">
            <a:extLst>
              <a:ext uri="{FF2B5EF4-FFF2-40B4-BE49-F238E27FC236}">
                <a16:creationId xmlns:a16="http://schemas.microsoft.com/office/drawing/2014/main" id="{CDD70ABF-9435-9941-8A47-3E3D93DA737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25" y="6261100"/>
            <a:ext cx="12201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
            <a:extLst>
              <a:ext uri="{FF2B5EF4-FFF2-40B4-BE49-F238E27FC236}">
                <a16:creationId xmlns:a16="http://schemas.microsoft.com/office/drawing/2014/main" id="{FC901664-2B85-2644-91B0-16E035953103}"/>
              </a:ext>
            </a:extLst>
          </p:cNvPr>
          <p:cNvSpPr txBox="1">
            <a:spLocks noChangeArrowheads="1"/>
          </p:cNvSpPr>
          <p:nvPr userDrawn="1"/>
        </p:nvSpPr>
        <p:spPr bwMode="auto">
          <a:xfrm>
            <a:off x="508000" y="6411913"/>
            <a:ext cx="7721600" cy="368300"/>
          </a:xfrm>
          <a:prstGeom prst="rect">
            <a:avLst/>
          </a:prstGeom>
          <a:noFill/>
          <a:ln>
            <a:noFill/>
          </a:ln>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800" dirty="0">
                <a:solidFill>
                  <a:schemeClr val="bg1"/>
                </a:solidFill>
                <a:latin typeface="Calibri" panose="020F0502020204030204" pitchFamily="34" charset="0"/>
                <a:cs typeface="Calibri" panose="020F0502020204030204" pitchFamily="34" charset="0"/>
              </a:rPr>
              <a:t>MAGI's Clinical Research vConference</a:t>
            </a:r>
          </a:p>
        </p:txBody>
      </p:sp>
      <p:sp>
        <p:nvSpPr>
          <p:cNvPr id="29" name="Slide Number Placeholder 4">
            <a:extLst>
              <a:ext uri="{FF2B5EF4-FFF2-40B4-BE49-F238E27FC236}">
                <a16:creationId xmlns:a16="http://schemas.microsoft.com/office/drawing/2014/main" id="{0AF80B32-D46C-1644-80E3-4BECDE1577E8}"/>
              </a:ext>
            </a:extLst>
          </p:cNvPr>
          <p:cNvSpPr txBox="1">
            <a:spLocks noChangeArrowheads="1"/>
          </p:cNvSpPr>
          <p:nvPr userDrawn="1"/>
        </p:nvSpPr>
        <p:spPr bwMode="auto">
          <a:xfrm>
            <a:off x="11023600" y="6411913"/>
            <a:ext cx="660400" cy="368300"/>
          </a:xfrm>
          <a:prstGeom prst="rect">
            <a:avLst/>
          </a:prstGeom>
          <a:noFill/>
          <a:ln>
            <a:noFill/>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defRPr/>
            </a:pPr>
            <a:fld id="{614F94CB-60F4-664E-922E-CF5792E14011}" type="slidenum">
              <a:rPr lang="en-US" altLang="en-US" sz="1800" smtClean="0">
                <a:solidFill>
                  <a:schemeClr val="bg1"/>
                </a:solidFill>
                <a:latin typeface="Calibri" panose="020F0502020204030204" pitchFamily="34" charset="0"/>
                <a:cs typeface="Calibri" panose="020F0502020204030204" pitchFamily="34" charset="0"/>
              </a:rPr>
              <a:pPr algn="r">
                <a:defRPr/>
              </a:pPr>
              <a:t>‹#›</a:t>
            </a:fld>
            <a:endParaRPr lang="en-US" altLang="en-US" sz="1800">
              <a:solidFill>
                <a:schemeClr val="bg1"/>
              </a:solidFill>
              <a:latin typeface="Calibri" panose="020F0502020204030204" pitchFamily="34" charset="0"/>
              <a:cs typeface="Calibri" panose="020F0502020204030204" pitchFamily="34" charset="0"/>
            </a:endParaRPr>
          </a:p>
        </p:txBody>
      </p:sp>
      <p:pic>
        <p:nvPicPr>
          <p:cNvPr id="30" name="Picture 9">
            <a:extLst>
              <a:ext uri="{FF2B5EF4-FFF2-40B4-BE49-F238E27FC236}">
                <a16:creationId xmlns:a16="http://schemas.microsoft.com/office/drawing/2014/main" id="{6F9BBB43-ED0D-A940-A773-820F389EC479}"/>
              </a:ext>
            </a:extLst>
          </p:cNvPr>
          <p:cNvPicPr>
            <a:picLocks noChangeAspect="1" noChangeArrowheads="1"/>
          </p:cNvPicPr>
          <p:nvPr userDrawn="1"/>
        </p:nvPicPr>
        <p:blipFill>
          <a:blip r:embed="rId4" cstate="hqprint">
            <a:extLst>
              <a:ext uri="{28A0092B-C50C-407E-A947-70E740481C1C}">
                <a14:useLocalDpi xmlns:a14="http://schemas.microsoft.com/office/drawing/2010/main" val="0"/>
              </a:ext>
            </a:extLst>
          </a:blip>
          <a:srcRect/>
          <a:stretch>
            <a:fillRect/>
          </a:stretch>
        </p:blipFill>
        <p:spPr bwMode="auto">
          <a:xfrm>
            <a:off x="76200" y="80963"/>
            <a:ext cx="1447800"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92276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Thirds Righ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4059446" y="1033462"/>
            <a:ext cx="8130941"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1" y="1490055"/>
            <a:ext cx="3019726" cy="319494"/>
          </a:xfrm>
          <a:prstGeom prst="rect">
            <a:avLst/>
          </a:prstGeom>
        </p:spPr>
        <p:txBody>
          <a:bodyPr lIns="0" tIns="0" rIns="0" bIns="0"/>
          <a:lstStyle>
            <a:lvl1pPr marL="0" indent="0">
              <a:buNone/>
              <a:defRPr sz="1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a:t>
            </a:r>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4427621" y="1490054"/>
            <a:ext cx="7097629"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3019726"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37" name="Content Placeholder 25">
            <a:extLst>
              <a:ext uri="{FF2B5EF4-FFF2-40B4-BE49-F238E27FC236}">
                <a16:creationId xmlns:a16="http://schemas.microsoft.com/office/drawing/2014/main" id="{CD99CABE-0CA4-4541-A29E-E6B75A6E464E}"/>
              </a:ext>
            </a:extLst>
          </p:cNvPr>
          <p:cNvSpPr>
            <a:spLocks noGrp="1"/>
          </p:cNvSpPr>
          <p:nvPr>
            <p:ph sz="quarter" idx="15"/>
          </p:nvPr>
        </p:nvSpPr>
        <p:spPr>
          <a:xfrm>
            <a:off x="4427621" y="2025650"/>
            <a:ext cx="7097629"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pic>
        <p:nvPicPr>
          <p:cNvPr id="33" name="Picture 8">
            <a:extLst>
              <a:ext uri="{FF2B5EF4-FFF2-40B4-BE49-F238E27FC236}">
                <a16:creationId xmlns:a16="http://schemas.microsoft.com/office/drawing/2014/main" id="{A0E36FE1-E700-044E-98D0-B020A1E8DB7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1588"/>
            <a:ext cx="1218882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2">
            <a:extLst>
              <a:ext uri="{FF2B5EF4-FFF2-40B4-BE49-F238E27FC236}">
                <a16:creationId xmlns:a16="http://schemas.microsoft.com/office/drawing/2014/main" id="{B8BAD47B-015F-6A47-ADD9-24647EF27359}"/>
              </a:ext>
            </a:extLst>
          </p:cNvPr>
          <p:cNvSpPr>
            <a:spLocks noGrp="1" noChangeArrowheads="1"/>
          </p:cNvSpPr>
          <p:nvPr>
            <p:ph type="title"/>
          </p:nvPr>
        </p:nvSpPr>
        <p:spPr bwMode="auto">
          <a:xfrm>
            <a:off x="1676400" y="381000"/>
            <a:ext cx="1000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3200" b="1" i="0">
                <a:solidFill>
                  <a:schemeClr val="bg1"/>
                </a:solidFill>
                <a:latin typeface="Calibri" panose="020F0502020204030204" pitchFamily="34" charset="0"/>
                <a:cs typeface="Calibri" panose="020F0502020204030204" pitchFamily="34" charset="0"/>
              </a:defRPr>
            </a:lvl1pPr>
          </a:lstStyle>
          <a:p>
            <a:pPr lvl="0"/>
            <a:r>
              <a:rPr lang="en-US" altLang="en-US" dirty="0"/>
              <a:t>Click to edit Master title style</a:t>
            </a:r>
          </a:p>
        </p:txBody>
      </p:sp>
      <p:pic>
        <p:nvPicPr>
          <p:cNvPr id="35" name="Picture 2">
            <a:extLst>
              <a:ext uri="{FF2B5EF4-FFF2-40B4-BE49-F238E27FC236}">
                <a16:creationId xmlns:a16="http://schemas.microsoft.com/office/drawing/2014/main" id="{05744971-6595-BA4A-93BC-B8CE3C945B1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25" y="6261100"/>
            <a:ext cx="12201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2">
            <a:extLst>
              <a:ext uri="{FF2B5EF4-FFF2-40B4-BE49-F238E27FC236}">
                <a16:creationId xmlns:a16="http://schemas.microsoft.com/office/drawing/2014/main" id="{5A48A1E4-1B5A-6B4A-8892-AC046BC4AB61}"/>
              </a:ext>
            </a:extLst>
          </p:cNvPr>
          <p:cNvSpPr txBox="1">
            <a:spLocks noChangeArrowheads="1"/>
          </p:cNvSpPr>
          <p:nvPr userDrawn="1"/>
        </p:nvSpPr>
        <p:spPr bwMode="auto">
          <a:xfrm>
            <a:off x="508000" y="6411913"/>
            <a:ext cx="7721600" cy="368300"/>
          </a:xfrm>
          <a:prstGeom prst="rect">
            <a:avLst/>
          </a:prstGeom>
          <a:noFill/>
          <a:ln>
            <a:noFill/>
          </a:ln>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800" dirty="0">
                <a:solidFill>
                  <a:schemeClr val="bg1"/>
                </a:solidFill>
                <a:latin typeface="Calibri" panose="020F0502020204030204" pitchFamily="34" charset="0"/>
                <a:cs typeface="Calibri" panose="020F0502020204030204" pitchFamily="34" charset="0"/>
              </a:rPr>
              <a:t>MAGI's Clinical Research vConference</a:t>
            </a:r>
          </a:p>
        </p:txBody>
      </p:sp>
      <p:sp>
        <p:nvSpPr>
          <p:cNvPr id="38" name="Slide Number Placeholder 4">
            <a:extLst>
              <a:ext uri="{FF2B5EF4-FFF2-40B4-BE49-F238E27FC236}">
                <a16:creationId xmlns:a16="http://schemas.microsoft.com/office/drawing/2014/main" id="{D657A2A1-6215-0540-ABD7-2429864B750D}"/>
              </a:ext>
            </a:extLst>
          </p:cNvPr>
          <p:cNvSpPr txBox="1">
            <a:spLocks noChangeArrowheads="1"/>
          </p:cNvSpPr>
          <p:nvPr userDrawn="1"/>
        </p:nvSpPr>
        <p:spPr bwMode="auto">
          <a:xfrm>
            <a:off x="11023600" y="6411913"/>
            <a:ext cx="660400" cy="368300"/>
          </a:xfrm>
          <a:prstGeom prst="rect">
            <a:avLst/>
          </a:prstGeom>
          <a:noFill/>
          <a:ln>
            <a:noFill/>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defRPr/>
            </a:pPr>
            <a:fld id="{614F94CB-60F4-664E-922E-CF5792E14011}" type="slidenum">
              <a:rPr lang="en-US" altLang="en-US" sz="1800" smtClean="0">
                <a:solidFill>
                  <a:schemeClr val="bg1"/>
                </a:solidFill>
                <a:latin typeface="Calibri" panose="020F0502020204030204" pitchFamily="34" charset="0"/>
                <a:cs typeface="Calibri" panose="020F0502020204030204" pitchFamily="34" charset="0"/>
              </a:rPr>
              <a:pPr algn="r">
                <a:defRPr/>
              </a:pPr>
              <a:t>‹#›</a:t>
            </a:fld>
            <a:endParaRPr lang="en-US" altLang="en-US" sz="1800">
              <a:solidFill>
                <a:schemeClr val="bg1"/>
              </a:solidFill>
              <a:latin typeface="Calibri" panose="020F0502020204030204" pitchFamily="34" charset="0"/>
              <a:cs typeface="Calibri" panose="020F0502020204030204" pitchFamily="34" charset="0"/>
            </a:endParaRPr>
          </a:p>
        </p:txBody>
      </p:sp>
      <p:pic>
        <p:nvPicPr>
          <p:cNvPr id="39" name="Picture 9">
            <a:extLst>
              <a:ext uri="{FF2B5EF4-FFF2-40B4-BE49-F238E27FC236}">
                <a16:creationId xmlns:a16="http://schemas.microsoft.com/office/drawing/2014/main" id="{B4B7616E-DE73-5941-B9AC-E90DE8DE88FE}"/>
              </a:ext>
            </a:extLst>
          </p:cNvPr>
          <p:cNvPicPr>
            <a:picLocks noChangeAspect="1" noChangeArrowheads="1"/>
          </p:cNvPicPr>
          <p:nvPr userDrawn="1"/>
        </p:nvPicPr>
        <p:blipFill>
          <a:blip r:embed="rId4" cstate="hqprint">
            <a:extLst>
              <a:ext uri="{28A0092B-C50C-407E-A947-70E740481C1C}">
                <a14:useLocalDpi xmlns:a14="http://schemas.microsoft.com/office/drawing/2010/main" val="0"/>
              </a:ext>
            </a:extLst>
          </a:blip>
          <a:srcRect/>
          <a:stretch>
            <a:fillRect/>
          </a:stretch>
        </p:blipFill>
        <p:spPr bwMode="auto">
          <a:xfrm>
            <a:off x="76200" y="80963"/>
            <a:ext cx="1447800"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73914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Page">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AD581AB-8624-F646-B39D-4F88ECBDD1DF}"/>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grpSp>
        <p:nvGrpSpPr>
          <p:cNvPr id="28" name="Group 27">
            <a:extLst>
              <a:ext uri="{FF2B5EF4-FFF2-40B4-BE49-F238E27FC236}">
                <a16:creationId xmlns:a16="http://schemas.microsoft.com/office/drawing/2014/main" id="{0483F3E3-D7AE-2543-B82D-6388643E72FE}"/>
              </a:ext>
            </a:extLst>
          </p:cNvPr>
          <p:cNvGrpSpPr/>
          <p:nvPr userDrawn="1"/>
        </p:nvGrpSpPr>
        <p:grpSpPr>
          <a:xfrm>
            <a:off x="5375274" y="1035039"/>
            <a:ext cx="6719942" cy="5156199"/>
            <a:chOff x="2671786" y="1476587"/>
            <a:chExt cx="4644702" cy="3599679"/>
          </a:xfrm>
        </p:grpSpPr>
        <p:sp>
          <p:nvSpPr>
            <p:cNvPr id="29" name="Hexagon 28">
              <a:extLst>
                <a:ext uri="{FF2B5EF4-FFF2-40B4-BE49-F238E27FC236}">
                  <a16:creationId xmlns:a16="http://schemas.microsoft.com/office/drawing/2014/main" id="{BCCE5799-750E-B04F-981B-3B96E2576AC8}"/>
                </a:ext>
              </a:extLst>
            </p:cNvPr>
            <p:cNvSpPr/>
            <p:nvPr/>
          </p:nvSpPr>
          <p:spPr>
            <a:xfrm>
              <a:off x="5281338" y="2198264"/>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0" name="Hexagon 29">
              <a:extLst>
                <a:ext uri="{FF2B5EF4-FFF2-40B4-BE49-F238E27FC236}">
                  <a16:creationId xmlns:a16="http://schemas.microsoft.com/office/drawing/2014/main" id="{52E73401-3E9B-AF4B-A159-859AD777B21F}"/>
                </a:ext>
              </a:extLst>
            </p:cNvPr>
            <p:cNvSpPr/>
            <p:nvPr/>
          </p:nvSpPr>
          <p:spPr>
            <a:xfrm>
              <a:off x="4341750" y="2199507"/>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1" name="Hexagon 30">
              <a:extLst>
                <a:ext uri="{FF2B5EF4-FFF2-40B4-BE49-F238E27FC236}">
                  <a16:creationId xmlns:a16="http://schemas.microsoft.com/office/drawing/2014/main" id="{D57202F0-09FE-9649-BD0B-30BA6F4A134B}"/>
                </a:ext>
              </a:extLst>
            </p:cNvPr>
            <p:cNvSpPr/>
            <p:nvPr/>
          </p:nvSpPr>
          <p:spPr>
            <a:xfrm>
              <a:off x="3976563" y="2918075"/>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2" name="Hexagon 31">
              <a:extLst>
                <a:ext uri="{FF2B5EF4-FFF2-40B4-BE49-F238E27FC236}">
                  <a16:creationId xmlns:a16="http://schemas.microsoft.com/office/drawing/2014/main" id="{B04A009D-1992-DA45-AA9E-22439282F78F}"/>
                </a:ext>
              </a:extLst>
            </p:cNvPr>
            <p:cNvSpPr/>
            <p:nvPr/>
          </p:nvSpPr>
          <p:spPr>
            <a:xfrm>
              <a:off x="4341750" y="3636643"/>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3" name="Hexagon 32">
              <a:extLst>
                <a:ext uri="{FF2B5EF4-FFF2-40B4-BE49-F238E27FC236}">
                  <a16:creationId xmlns:a16="http://schemas.microsoft.com/office/drawing/2014/main" id="{1DDF1711-CC17-E140-81E0-CC29D58ADD7A}"/>
                </a:ext>
              </a:extLst>
            </p:cNvPr>
            <p:cNvSpPr/>
            <p:nvPr/>
          </p:nvSpPr>
          <p:spPr>
            <a:xfrm>
              <a:off x="5281337" y="3636643"/>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4" name="Hexagon 33">
              <a:extLst>
                <a:ext uri="{FF2B5EF4-FFF2-40B4-BE49-F238E27FC236}">
                  <a16:creationId xmlns:a16="http://schemas.microsoft.com/office/drawing/2014/main" id="{FC2FDAF0-20B1-5844-BC25-00968478B476}"/>
                </a:ext>
              </a:extLst>
            </p:cNvPr>
            <p:cNvSpPr/>
            <p:nvPr/>
          </p:nvSpPr>
          <p:spPr>
            <a:xfrm>
              <a:off x="5646525" y="2918075"/>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5" name="Hexagon 34">
              <a:extLst>
                <a:ext uri="{FF2B5EF4-FFF2-40B4-BE49-F238E27FC236}">
                  <a16:creationId xmlns:a16="http://schemas.microsoft.com/office/drawing/2014/main" id="{29046ED0-8D7C-0241-85A0-1E23A6559DF1}"/>
                </a:ext>
              </a:extLst>
            </p:cNvPr>
            <p:cNvSpPr/>
            <p:nvPr/>
          </p:nvSpPr>
          <p:spPr>
            <a:xfrm>
              <a:off x="2671786" y="3636643"/>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6" name="Hexagon 35">
              <a:extLst>
                <a:ext uri="{FF2B5EF4-FFF2-40B4-BE49-F238E27FC236}">
                  <a16:creationId xmlns:a16="http://schemas.microsoft.com/office/drawing/2014/main" id="{7FAA02EF-7A89-6D42-BC21-99665B40045B}"/>
                </a:ext>
              </a:extLst>
            </p:cNvPr>
            <p:cNvSpPr/>
            <p:nvPr/>
          </p:nvSpPr>
          <p:spPr>
            <a:xfrm>
              <a:off x="5646525" y="1476587"/>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37" name="TextBox 36">
            <a:extLst>
              <a:ext uri="{FF2B5EF4-FFF2-40B4-BE49-F238E27FC236}">
                <a16:creationId xmlns:a16="http://schemas.microsoft.com/office/drawing/2014/main" id="{05D11329-F0A7-1A42-93AC-CFC393BA9DBB}"/>
              </a:ext>
            </a:extLst>
          </p:cNvPr>
          <p:cNvSpPr txBox="1"/>
          <p:nvPr userDrawn="1"/>
        </p:nvSpPr>
        <p:spPr>
          <a:xfrm>
            <a:off x="7521147" y="3097164"/>
            <a:ext cx="2509032" cy="1841725"/>
          </a:xfrm>
          <a:prstGeom prst="rect">
            <a:avLst/>
          </a:prstGeom>
          <a:noFill/>
          <a:ln>
            <a:noFill/>
          </a:ln>
          <a:effectLst>
            <a:outerShdw blurRad="304800" dist="38100" dir="5400000" algn="t" rotWithShape="0">
              <a:prstClr val="black">
                <a:alpha val="13000"/>
              </a:prstClr>
            </a:outerShdw>
          </a:effectLst>
        </p:spPr>
        <p:txBody>
          <a:bodyPr wrap="square" lIns="0" tIns="0" rIns="0" bIns="0" rtlCol="0" anchor="t" anchorCtr="0">
            <a:noAutofit/>
          </a:bodyPr>
          <a:lstStyle/>
          <a:p>
            <a:pPr algn="l">
              <a:lnSpc>
                <a:spcPts val="2780"/>
              </a:lnSpc>
            </a:pPr>
            <a:r>
              <a:rPr lang="en-US" sz="1800" b="1" i="0" spc="0" dirty="0">
                <a:solidFill>
                  <a:schemeClr val="bg1"/>
                </a:solidFill>
                <a:latin typeface="Roboto" panose="02000000000000000000" pitchFamily="2" charset="0"/>
                <a:ea typeface="Roboto" panose="02000000000000000000" pitchFamily="2" charset="0"/>
              </a:rPr>
              <a:t>WCG</a:t>
            </a:r>
          </a:p>
          <a:p>
            <a:pPr marL="0" marR="0" lvl="0" indent="0" algn="l" defTabSz="914400" rtl="0" eaLnBrk="1" fontAlgn="auto" latinLnBrk="0" hangingPunct="1">
              <a:lnSpc>
                <a:spcPts val="2780"/>
              </a:lnSpc>
              <a:spcBef>
                <a:spcPts val="0"/>
              </a:spcBef>
              <a:spcAft>
                <a:spcPts val="0"/>
              </a:spcAft>
              <a:buClrTx/>
              <a:buSzTx/>
              <a:buFontTx/>
              <a:buNone/>
              <a:tabLst/>
              <a:defRPr/>
            </a:pPr>
            <a:r>
              <a:rPr lang="en-US" sz="1800" spc="0" dirty="0" err="1">
                <a:solidFill>
                  <a:schemeClr val="bg1"/>
                </a:solidFill>
              </a:rPr>
              <a:t>info@wcgclinical.com</a:t>
            </a:r>
            <a:endParaRPr lang="en-US" sz="1800" spc="0" dirty="0">
              <a:solidFill>
                <a:schemeClr val="bg1"/>
              </a:solidFill>
            </a:endParaRPr>
          </a:p>
          <a:p>
            <a:pPr algn="l">
              <a:lnSpc>
                <a:spcPts val="2780"/>
              </a:lnSpc>
            </a:pPr>
            <a:r>
              <a:rPr lang="en-US" sz="1800" spc="0" dirty="0">
                <a:solidFill>
                  <a:schemeClr val="bg1"/>
                </a:solidFill>
              </a:rPr>
              <a:t>609.945.0101</a:t>
            </a:r>
          </a:p>
          <a:p>
            <a:pPr algn="l">
              <a:lnSpc>
                <a:spcPts val="2780"/>
              </a:lnSpc>
            </a:pPr>
            <a:endParaRPr lang="en-US" sz="1800" spc="0" dirty="0">
              <a:solidFill>
                <a:schemeClr val="bg1"/>
              </a:solidFill>
            </a:endParaRPr>
          </a:p>
          <a:p>
            <a:pPr algn="l">
              <a:lnSpc>
                <a:spcPts val="2780"/>
              </a:lnSpc>
            </a:pPr>
            <a:r>
              <a:rPr lang="en-US" sz="1800" spc="0" dirty="0" err="1">
                <a:solidFill>
                  <a:schemeClr val="bg1"/>
                </a:solidFill>
              </a:rPr>
              <a:t>www.wcgclinical.com</a:t>
            </a:r>
            <a:endParaRPr lang="en-US" sz="1800" spc="0" dirty="0">
              <a:solidFill>
                <a:schemeClr val="bg1"/>
              </a:solidFill>
            </a:endParaRPr>
          </a:p>
        </p:txBody>
      </p:sp>
      <p:pic>
        <p:nvPicPr>
          <p:cNvPr id="38" name="Picture 37" descr="A picture containing drawing&#10;&#10;Description automatically generated">
            <a:extLst>
              <a:ext uri="{FF2B5EF4-FFF2-40B4-BE49-F238E27FC236}">
                <a16:creationId xmlns:a16="http://schemas.microsoft.com/office/drawing/2014/main" id="{39B6F7A7-F363-7D4A-B0B7-8AF66D9A54B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346488" y="5276333"/>
            <a:ext cx="457200" cy="457200"/>
          </a:xfrm>
          <a:prstGeom prst="rect">
            <a:avLst/>
          </a:prstGeom>
        </p:spPr>
      </p:pic>
      <p:pic>
        <p:nvPicPr>
          <p:cNvPr id="39" name="Picture 38" descr="A picture containing clock, plate, drawing&#10;&#10;Description automatically generated">
            <a:extLst>
              <a:ext uri="{FF2B5EF4-FFF2-40B4-BE49-F238E27FC236}">
                <a16:creationId xmlns:a16="http://schemas.microsoft.com/office/drawing/2014/main" id="{F0AE1A9F-C556-D547-AAC3-535DCA3043E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738662" y="5276333"/>
            <a:ext cx="456268" cy="457200"/>
          </a:xfrm>
          <a:prstGeom prst="rect">
            <a:avLst/>
          </a:prstGeom>
        </p:spPr>
      </p:pic>
      <p:pic>
        <p:nvPicPr>
          <p:cNvPr id="40" name="Picture 39" descr="A close up of a logo&#10;&#10;Description automatically generated">
            <a:extLst>
              <a:ext uri="{FF2B5EF4-FFF2-40B4-BE49-F238E27FC236}">
                <a16:creationId xmlns:a16="http://schemas.microsoft.com/office/drawing/2014/main" id="{946D6FA8-A3C7-BF4C-80FD-1C8B72E03FAF}"/>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8129904" y="5276333"/>
            <a:ext cx="457200" cy="457200"/>
          </a:xfrm>
          <a:prstGeom prst="rect">
            <a:avLst/>
          </a:prstGeom>
        </p:spPr>
      </p:pic>
      <p:pic>
        <p:nvPicPr>
          <p:cNvPr id="42" name="Picture 41" descr="A close up of a logo&#10;&#10;Description automatically generated">
            <a:extLst>
              <a:ext uri="{FF2B5EF4-FFF2-40B4-BE49-F238E27FC236}">
                <a16:creationId xmlns:a16="http://schemas.microsoft.com/office/drawing/2014/main" id="{AE01E166-B55E-A645-AF50-BA1B3570C496}"/>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521146" y="5276333"/>
            <a:ext cx="457200" cy="457200"/>
          </a:xfrm>
          <a:prstGeom prst="rect">
            <a:avLst/>
          </a:prstGeom>
        </p:spPr>
      </p:pic>
      <p:sp>
        <p:nvSpPr>
          <p:cNvPr id="43" name="Content Placeholder 25">
            <a:extLst>
              <a:ext uri="{FF2B5EF4-FFF2-40B4-BE49-F238E27FC236}">
                <a16:creationId xmlns:a16="http://schemas.microsoft.com/office/drawing/2014/main" id="{8F2A3370-99C6-F34B-A516-B237138748D3}"/>
              </a:ext>
            </a:extLst>
          </p:cNvPr>
          <p:cNvSpPr>
            <a:spLocks noGrp="1"/>
          </p:cNvSpPr>
          <p:nvPr>
            <p:ph sz="quarter" idx="14" hasCustomPrompt="1"/>
          </p:nvPr>
        </p:nvSpPr>
        <p:spPr>
          <a:xfrm>
            <a:off x="666749" y="3453050"/>
            <a:ext cx="5429251" cy="2118517"/>
          </a:xfrm>
          <a:prstGeom prst="rect">
            <a:avLst/>
          </a:prstGeom>
        </p:spPr>
        <p:txBody>
          <a:bodyPr lIns="0" tIns="0" rIns="0" bIns="0"/>
          <a:lstStyle>
            <a:lvl1pPr marL="0" indent="0">
              <a:lnSpc>
                <a:spcPct val="150000"/>
              </a:lnSpc>
              <a:buNone/>
              <a:defRPr sz="3600">
                <a:solidFill>
                  <a:schemeClr val="bg1"/>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spTree>
    <p:extLst>
      <p:ext uri="{BB962C8B-B14F-4D97-AF65-F5344CB8AC3E}">
        <p14:creationId xmlns:p14="http://schemas.microsoft.com/office/powerpoint/2010/main" val="18765198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ft Third Highlight">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6F970A8-15F5-3C42-B7C3-67AF33CF9D24}"/>
              </a:ext>
            </a:extLst>
          </p:cNvPr>
          <p:cNvSpPr/>
          <p:nvPr userDrawn="1"/>
        </p:nvSpPr>
        <p:spPr>
          <a:xfrm>
            <a:off x="0" y="1033462"/>
            <a:ext cx="4810622"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18" name="Group 17">
            <a:extLst>
              <a:ext uri="{FF2B5EF4-FFF2-40B4-BE49-F238E27FC236}">
                <a16:creationId xmlns:a16="http://schemas.microsoft.com/office/drawing/2014/main" id="{F3709EE2-DCCB-D444-9527-CE49043D89E0}"/>
              </a:ext>
            </a:extLst>
          </p:cNvPr>
          <p:cNvGrpSpPr/>
          <p:nvPr userDrawn="1"/>
        </p:nvGrpSpPr>
        <p:grpSpPr>
          <a:xfrm>
            <a:off x="5191503" y="962916"/>
            <a:ext cx="6903713" cy="5297207"/>
            <a:chOff x="2671786" y="1476587"/>
            <a:chExt cx="4644702" cy="3599679"/>
          </a:xfrm>
        </p:grpSpPr>
        <p:sp>
          <p:nvSpPr>
            <p:cNvPr id="20" name="Hexagon 19">
              <a:extLst>
                <a:ext uri="{FF2B5EF4-FFF2-40B4-BE49-F238E27FC236}">
                  <a16:creationId xmlns:a16="http://schemas.microsoft.com/office/drawing/2014/main" id="{719CF2C9-5020-2C4F-802F-16F0E68B88F9}"/>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2" name="Hexagon 21">
              <a:extLst>
                <a:ext uri="{FF2B5EF4-FFF2-40B4-BE49-F238E27FC236}">
                  <a16:creationId xmlns:a16="http://schemas.microsoft.com/office/drawing/2014/main" id="{C4258C27-5B97-9C44-AE56-03C949D714FA}"/>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3" name="Hexagon 22">
              <a:extLst>
                <a:ext uri="{FF2B5EF4-FFF2-40B4-BE49-F238E27FC236}">
                  <a16:creationId xmlns:a16="http://schemas.microsoft.com/office/drawing/2014/main" id="{8659760B-5EF8-3043-B1FE-579EEE8909B9}"/>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4" name="Hexagon 23">
              <a:extLst>
                <a:ext uri="{FF2B5EF4-FFF2-40B4-BE49-F238E27FC236}">
                  <a16:creationId xmlns:a16="http://schemas.microsoft.com/office/drawing/2014/main" id="{09D1E085-96FA-2846-8214-D0ACEDD8CCB3}"/>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5" name="Hexagon 24">
              <a:extLst>
                <a:ext uri="{FF2B5EF4-FFF2-40B4-BE49-F238E27FC236}">
                  <a16:creationId xmlns:a16="http://schemas.microsoft.com/office/drawing/2014/main" id="{D582DB0C-460B-414C-BAC6-A2D8771FD597}"/>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6" name="Hexagon 35">
              <a:extLst>
                <a:ext uri="{FF2B5EF4-FFF2-40B4-BE49-F238E27FC236}">
                  <a16:creationId xmlns:a16="http://schemas.microsoft.com/office/drawing/2014/main" id="{97490386-A3F8-F14A-98F0-FC5FB7BE3C7A}"/>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7" name="Hexagon 36">
              <a:extLst>
                <a:ext uri="{FF2B5EF4-FFF2-40B4-BE49-F238E27FC236}">
                  <a16:creationId xmlns:a16="http://schemas.microsoft.com/office/drawing/2014/main" id="{B2B08924-EDB1-1340-A39F-0E8BD1E4AEBD}"/>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8" name="Hexagon 37">
              <a:extLst>
                <a:ext uri="{FF2B5EF4-FFF2-40B4-BE49-F238E27FC236}">
                  <a16:creationId xmlns:a16="http://schemas.microsoft.com/office/drawing/2014/main" id="{4B027101-EDBE-E549-920D-879524ECA494}"/>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3" name="Rectangle 2">
            <a:extLst>
              <a:ext uri="{FF2B5EF4-FFF2-40B4-BE49-F238E27FC236}">
                <a16:creationId xmlns:a16="http://schemas.microsoft.com/office/drawing/2014/main" id="{34389EE8-C7F5-4AD3-958A-2A34272A5B0C}"/>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pic>
        <p:nvPicPr>
          <p:cNvPr id="28" name="Picture 8">
            <a:extLst>
              <a:ext uri="{FF2B5EF4-FFF2-40B4-BE49-F238E27FC236}">
                <a16:creationId xmlns:a16="http://schemas.microsoft.com/office/drawing/2014/main" id="{94710A0C-B950-1941-8B8F-3E568DA0A04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882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
            <a:extLst>
              <a:ext uri="{FF2B5EF4-FFF2-40B4-BE49-F238E27FC236}">
                <a16:creationId xmlns:a16="http://schemas.microsoft.com/office/drawing/2014/main" id="{C836F5EB-061B-BD44-A6CF-531D54653167}"/>
              </a:ext>
            </a:extLst>
          </p:cNvPr>
          <p:cNvSpPr>
            <a:spLocks noGrp="1" noChangeArrowheads="1"/>
          </p:cNvSpPr>
          <p:nvPr>
            <p:ph type="title"/>
          </p:nvPr>
        </p:nvSpPr>
        <p:spPr bwMode="auto">
          <a:xfrm>
            <a:off x="1676400" y="381000"/>
            <a:ext cx="1000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3200" b="1" i="0">
                <a:solidFill>
                  <a:schemeClr val="bg1"/>
                </a:solidFill>
                <a:latin typeface="Calibri" panose="020F0502020204030204" pitchFamily="34" charset="0"/>
                <a:cs typeface="Calibri" panose="020F0502020204030204" pitchFamily="34" charset="0"/>
              </a:defRPr>
            </a:lvl1pPr>
          </a:lstStyle>
          <a:p>
            <a:pPr lvl="0"/>
            <a:r>
              <a:rPr lang="en-US" altLang="en-US" dirty="0"/>
              <a:t>Click to edit Master title style</a:t>
            </a:r>
          </a:p>
        </p:txBody>
      </p:sp>
      <p:pic>
        <p:nvPicPr>
          <p:cNvPr id="30" name="Picture 2">
            <a:extLst>
              <a:ext uri="{FF2B5EF4-FFF2-40B4-BE49-F238E27FC236}">
                <a16:creationId xmlns:a16="http://schemas.microsoft.com/office/drawing/2014/main" id="{DB674CB9-0FFF-CB47-BC8F-4C0623A9728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25" y="6261100"/>
            <a:ext cx="12201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2">
            <a:extLst>
              <a:ext uri="{FF2B5EF4-FFF2-40B4-BE49-F238E27FC236}">
                <a16:creationId xmlns:a16="http://schemas.microsoft.com/office/drawing/2014/main" id="{64836229-F6C0-AA4F-9248-3BD80BEE326C}"/>
              </a:ext>
            </a:extLst>
          </p:cNvPr>
          <p:cNvSpPr txBox="1">
            <a:spLocks noChangeArrowheads="1"/>
          </p:cNvSpPr>
          <p:nvPr userDrawn="1"/>
        </p:nvSpPr>
        <p:spPr bwMode="auto">
          <a:xfrm>
            <a:off x="508000" y="6411913"/>
            <a:ext cx="7721600" cy="368300"/>
          </a:xfrm>
          <a:prstGeom prst="rect">
            <a:avLst/>
          </a:prstGeom>
          <a:noFill/>
          <a:ln>
            <a:noFill/>
          </a:ln>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800" dirty="0">
                <a:solidFill>
                  <a:schemeClr val="bg1"/>
                </a:solidFill>
                <a:latin typeface="Calibri" panose="020F0502020204030204" pitchFamily="34" charset="0"/>
                <a:cs typeface="Calibri" panose="020F0502020204030204" pitchFamily="34" charset="0"/>
              </a:rPr>
              <a:t>MAGI's Clinical Research vConference</a:t>
            </a:r>
          </a:p>
        </p:txBody>
      </p:sp>
      <p:sp>
        <p:nvSpPr>
          <p:cNvPr id="32" name="Slide Number Placeholder 4">
            <a:extLst>
              <a:ext uri="{FF2B5EF4-FFF2-40B4-BE49-F238E27FC236}">
                <a16:creationId xmlns:a16="http://schemas.microsoft.com/office/drawing/2014/main" id="{6A4D108A-D7A3-6E4F-8801-142649C2CB33}"/>
              </a:ext>
            </a:extLst>
          </p:cNvPr>
          <p:cNvSpPr txBox="1">
            <a:spLocks noChangeArrowheads="1"/>
          </p:cNvSpPr>
          <p:nvPr userDrawn="1"/>
        </p:nvSpPr>
        <p:spPr bwMode="auto">
          <a:xfrm>
            <a:off x="11023600" y="6411913"/>
            <a:ext cx="660400" cy="368300"/>
          </a:xfrm>
          <a:prstGeom prst="rect">
            <a:avLst/>
          </a:prstGeom>
          <a:noFill/>
          <a:ln>
            <a:noFill/>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defRPr/>
            </a:pPr>
            <a:fld id="{614F94CB-60F4-664E-922E-CF5792E14011}" type="slidenum">
              <a:rPr lang="en-US" altLang="en-US" sz="1800" smtClean="0">
                <a:solidFill>
                  <a:schemeClr val="bg1"/>
                </a:solidFill>
                <a:latin typeface="Calibri" panose="020F0502020204030204" pitchFamily="34" charset="0"/>
                <a:cs typeface="Calibri" panose="020F0502020204030204" pitchFamily="34" charset="0"/>
              </a:rPr>
              <a:pPr algn="r">
                <a:defRPr/>
              </a:pPr>
              <a:t>‹#›</a:t>
            </a:fld>
            <a:endParaRPr lang="en-US" altLang="en-US" sz="1800">
              <a:solidFill>
                <a:schemeClr val="bg1"/>
              </a:solidFill>
              <a:latin typeface="Calibri" panose="020F0502020204030204" pitchFamily="34" charset="0"/>
              <a:cs typeface="Calibri" panose="020F0502020204030204" pitchFamily="34" charset="0"/>
            </a:endParaRPr>
          </a:p>
        </p:txBody>
      </p:sp>
      <p:pic>
        <p:nvPicPr>
          <p:cNvPr id="33" name="Picture 9">
            <a:extLst>
              <a:ext uri="{FF2B5EF4-FFF2-40B4-BE49-F238E27FC236}">
                <a16:creationId xmlns:a16="http://schemas.microsoft.com/office/drawing/2014/main" id="{ACA65CF6-02A3-B74C-BA65-26F893CBB8A1}"/>
              </a:ext>
            </a:extLst>
          </p:cNvPr>
          <p:cNvPicPr>
            <a:picLocks noChangeAspect="1" noChangeArrowheads="1"/>
          </p:cNvPicPr>
          <p:nvPr userDrawn="1"/>
        </p:nvPicPr>
        <p:blipFill>
          <a:blip r:embed="rId4" cstate="hqprint">
            <a:extLst>
              <a:ext uri="{28A0092B-C50C-407E-A947-70E740481C1C}">
                <a14:useLocalDpi xmlns:a14="http://schemas.microsoft.com/office/drawing/2010/main" val="0"/>
              </a:ext>
            </a:extLst>
          </a:blip>
          <a:srcRect/>
          <a:stretch>
            <a:fillRect/>
          </a:stretch>
        </p:blipFill>
        <p:spPr bwMode="auto">
          <a:xfrm>
            <a:off x="76200" y="80963"/>
            <a:ext cx="1447800"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231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age 3">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50000"/>
                  </a:schemeClr>
                </a:solidFill>
                <a:latin typeface="Roboto" panose="02000000000000000000" pitchFamily="2" charset="0"/>
                <a:ea typeface="Roboto" panose="02000000000000000000" pitchFamily="2" charset="0"/>
              </a:defRPr>
            </a:lvl1pPr>
          </a:lstStyle>
          <a:p>
            <a:r>
              <a:rPr lang="en-US" dirty="0"/>
              <a:t>© WCG 2021 </a:t>
            </a:r>
          </a:p>
        </p:txBody>
      </p:sp>
      <p:sp>
        <p:nvSpPr>
          <p:cNvPr id="27" name="Content Placeholder 25">
            <a:extLst>
              <a:ext uri="{FF2B5EF4-FFF2-40B4-BE49-F238E27FC236}">
                <a16:creationId xmlns:a16="http://schemas.microsoft.com/office/drawing/2014/main" id="{C89B932D-C856-8E4A-912E-EA88033ED9F3}"/>
              </a:ext>
            </a:extLst>
          </p:cNvPr>
          <p:cNvSpPr>
            <a:spLocks noGrp="1"/>
          </p:cNvSpPr>
          <p:nvPr>
            <p:ph sz="quarter" idx="14" hasCustomPrompt="1"/>
          </p:nvPr>
        </p:nvSpPr>
        <p:spPr>
          <a:xfrm>
            <a:off x="666749" y="3736514"/>
            <a:ext cx="5610359" cy="2118517"/>
          </a:xfrm>
          <a:prstGeom prst="rect">
            <a:avLst/>
          </a:prstGeom>
        </p:spPr>
        <p:txBody>
          <a:bodyPr lIns="0" tIns="0" rIns="0" bIns="0"/>
          <a:lstStyle>
            <a:lvl1pPr marL="0" indent="0">
              <a:lnSpc>
                <a:spcPct val="150000"/>
              </a:lnSpc>
              <a:buNone/>
              <a:defRPr sz="3600">
                <a:solidFill>
                  <a:schemeClr val="tx1">
                    <a:lumMod val="65000"/>
                    <a:lumOff val="35000"/>
                  </a:schemeClr>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sp>
        <p:nvSpPr>
          <p:cNvPr id="28" name="Content Placeholder 2">
            <a:extLst>
              <a:ext uri="{FF2B5EF4-FFF2-40B4-BE49-F238E27FC236}">
                <a16:creationId xmlns:a16="http://schemas.microsoft.com/office/drawing/2014/main" id="{722073CB-4E23-BC47-8C6A-B936516F5AA7}"/>
              </a:ext>
            </a:extLst>
          </p:cNvPr>
          <p:cNvSpPr>
            <a:spLocks noGrp="1"/>
          </p:cNvSpPr>
          <p:nvPr>
            <p:ph idx="1" hasCustomPrompt="1"/>
          </p:nvPr>
        </p:nvSpPr>
        <p:spPr>
          <a:xfrm>
            <a:off x="666750" y="3423036"/>
            <a:ext cx="5243162" cy="319494"/>
          </a:xfrm>
          <a:prstGeom prst="rect">
            <a:avLst/>
          </a:prstGeom>
        </p:spPr>
        <p:txBody>
          <a:bodyPr lIns="0" tIns="0" rIns="0" bIns="0"/>
          <a:lstStyle>
            <a:lvl1pPr marL="0" indent="0">
              <a:buNone/>
              <a:defRPr sz="2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category</a:t>
            </a:r>
          </a:p>
        </p:txBody>
      </p:sp>
      <p:pic>
        <p:nvPicPr>
          <p:cNvPr id="30" name="Graphic 29">
            <a:extLst>
              <a:ext uri="{FF2B5EF4-FFF2-40B4-BE49-F238E27FC236}">
                <a16:creationId xmlns:a16="http://schemas.microsoft.com/office/drawing/2014/main" id="{B95DE3C8-0CC5-5A49-916A-2A4D9297200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5754" y="1035049"/>
            <a:ext cx="1242036" cy="972427"/>
          </a:xfrm>
          <a:prstGeom prst="rect">
            <a:avLst/>
          </a:prstGeom>
        </p:spPr>
      </p:pic>
      <p:pic>
        <p:nvPicPr>
          <p:cNvPr id="22" name="Picture 21">
            <a:extLst>
              <a:ext uri="{FF2B5EF4-FFF2-40B4-BE49-F238E27FC236}">
                <a16:creationId xmlns:a16="http://schemas.microsoft.com/office/drawing/2014/main" id="{E082E592-527B-3E42-AADB-0CEC6D631AE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5527" r="-2829"/>
          <a:stretch/>
        </p:blipFill>
        <p:spPr>
          <a:xfrm>
            <a:off x="6040661" y="-1081284"/>
            <a:ext cx="7977091" cy="6876801"/>
          </a:xfrm>
          <a:prstGeom prst="hexagon">
            <a:avLst>
              <a:gd name="adj" fmla="val 26819"/>
              <a:gd name="vf" fmla="val 115470"/>
            </a:avLst>
          </a:prstGeom>
          <a:solidFill>
            <a:schemeClr val="bg1"/>
          </a:solidFill>
          <a:ln>
            <a:noFill/>
          </a:ln>
          <a:effectLst>
            <a:outerShdw blurRad="304800" dist="38100" dir="5400000" algn="t" rotWithShape="0">
              <a:prstClr val="black">
                <a:alpha val="13000"/>
              </a:prstClr>
            </a:outerShdw>
          </a:effectLst>
        </p:spPr>
      </p:pic>
    </p:spTree>
    <p:extLst>
      <p:ext uri="{BB962C8B-B14F-4D97-AF65-F5344CB8AC3E}">
        <p14:creationId xmlns:p14="http://schemas.microsoft.com/office/powerpoint/2010/main" val="3828076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age 4">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50000"/>
                  </a:schemeClr>
                </a:solidFill>
                <a:latin typeface="Roboto" panose="02000000000000000000" pitchFamily="2" charset="0"/>
                <a:ea typeface="Roboto" panose="02000000000000000000" pitchFamily="2" charset="0"/>
              </a:defRPr>
            </a:lvl1pPr>
          </a:lstStyle>
          <a:p>
            <a:r>
              <a:rPr lang="en-US" dirty="0"/>
              <a:t>© WCG 2021 </a:t>
            </a:r>
          </a:p>
        </p:txBody>
      </p:sp>
      <p:sp>
        <p:nvSpPr>
          <p:cNvPr id="27" name="Content Placeholder 25">
            <a:extLst>
              <a:ext uri="{FF2B5EF4-FFF2-40B4-BE49-F238E27FC236}">
                <a16:creationId xmlns:a16="http://schemas.microsoft.com/office/drawing/2014/main" id="{C89B932D-C856-8E4A-912E-EA88033ED9F3}"/>
              </a:ext>
            </a:extLst>
          </p:cNvPr>
          <p:cNvSpPr>
            <a:spLocks noGrp="1"/>
          </p:cNvSpPr>
          <p:nvPr>
            <p:ph sz="quarter" idx="14" hasCustomPrompt="1"/>
          </p:nvPr>
        </p:nvSpPr>
        <p:spPr>
          <a:xfrm>
            <a:off x="666749" y="3736514"/>
            <a:ext cx="5610359" cy="2118517"/>
          </a:xfrm>
          <a:prstGeom prst="rect">
            <a:avLst/>
          </a:prstGeom>
        </p:spPr>
        <p:txBody>
          <a:bodyPr lIns="0" tIns="0" rIns="0" bIns="0"/>
          <a:lstStyle>
            <a:lvl1pPr marL="0" indent="0">
              <a:lnSpc>
                <a:spcPct val="150000"/>
              </a:lnSpc>
              <a:buNone/>
              <a:defRPr sz="3600">
                <a:solidFill>
                  <a:schemeClr val="tx1">
                    <a:lumMod val="65000"/>
                    <a:lumOff val="35000"/>
                  </a:schemeClr>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sp>
        <p:nvSpPr>
          <p:cNvPr id="28" name="Content Placeholder 2">
            <a:extLst>
              <a:ext uri="{FF2B5EF4-FFF2-40B4-BE49-F238E27FC236}">
                <a16:creationId xmlns:a16="http://schemas.microsoft.com/office/drawing/2014/main" id="{722073CB-4E23-BC47-8C6A-B936516F5AA7}"/>
              </a:ext>
            </a:extLst>
          </p:cNvPr>
          <p:cNvSpPr>
            <a:spLocks noGrp="1"/>
          </p:cNvSpPr>
          <p:nvPr>
            <p:ph idx="1" hasCustomPrompt="1"/>
          </p:nvPr>
        </p:nvSpPr>
        <p:spPr>
          <a:xfrm>
            <a:off x="666750" y="3423036"/>
            <a:ext cx="5243162" cy="319494"/>
          </a:xfrm>
          <a:prstGeom prst="rect">
            <a:avLst/>
          </a:prstGeom>
        </p:spPr>
        <p:txBody>
          <a:bodyPr lIns="0" tIns="0" rIns="0" bIns="0"/>
          <a:lstStyle>
            <a:lvl1pPr marL="0" indent="0">
              <a:buNone/>
              <a:defRPr sz="2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category</a:t>
            </a:r>
          </a:p>
        </p:txBody>
      </p:sp>
      <p:pic>
        <p:nvPicPr>
          <p:cNvPr id="30" name="Graphic 29">
            <a:extLst>
              <a:ext uri="{FF2B5EF4-FFF2-40B4-BE49-F238E27FC236}">
                <a16:creationId xmlns:a16="http://schemas.microsoft.com/office/drawing/2014/main" id="{B95DE3C8-0CC5-5A49-916A-2A4D9297200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5754" y="1035049"/>
            <a:ext cx="1242036" cy="972427"/>
          </a:xfrm>
          <a:prstGeom prst="rect">
            <a:avLst/>
          </a:prstGeom>
        </p:spPr>
      </p:pic>
      <p:pic>
        <p:nvPicPr>
          <p:cNvPr id="21" name="Picture 20">
            <a:extLst>
              <a:ext uri="{FF2B5EF4-FFF2-40B4-BE49-F238E27FC236}">
                <a16:creationId xmlns:a16="http://schemas.microsoft.com/office/drawing/2014/main" id="{52A86FF8-07EA-274D-BC7E-FA3E4F0B33F6}"/>
              </a:ext>
            </a:extLst>
          </p:cNvPr>
          <p:cNvPicPr>
            <a:picLocks noChangeAspect="1"/>
          </p:cNvPicPr>
          <p:nvPr userDrawn="1"/>
        </p:nvPicPr>
        <p:blipFill rotWithShape="1">
          <a:blip r:embed="rId4" cstate="hqprint">
            <a:extLst>
              <a:ext uri="{28A0092B-C50C-407E-A947-70E740481C1C}">
                <a14:useLocalDpi xmlns:a14="http://schemas.microsoft.com/office/drawing/2010/main" val="0"/>
              </a:ext>
            </a:extLst>
          </a:blip>
          <a:srcRect l="18708" t="-17561" r="-5054" b="3651"/>
          <a:stretch/>
        </p:blipFill>
        <p:spPr>
          <a:xfrm>
            <a:off x="6040661" y="-1078992"/>
            <a:ext cx="7974432" cy="6874509"/>
          </a:xfrm>
          <a:prstGeom prst="hexagon">
            <a:avLst>
              <a:gd name="adj" fmla="val 26819"/>
              <a:gd name="vf" fmla="val 115470"/>
            </a:avLst>
          </a:prstGeom>
          <a:solidFill>
            <a:schemeClr val="bg1"/>
          </a:solidFill>
          <a:ln>
            <a:noFill/>
          </a:ln>
          <a:effectLst>
            <a:outerShdw blurRad="304800" dist="38100" dir="5400000" algn="t" rotWithShape="0">
              <a:prstClr val="black">
                <a:alpha val="13000"/>
              </a:prstClr>
            </a:outerShdw>
          </a:effectLst>
        </p:spPr>
      </p:pic>
    </p:spTree>
    <p:extLst>
      <p:ext uri="{BB962C8B-B14F-4D97-AF65-F5344CB8AC3E}">
        <p14:creationId xmlns:p14="http://schemas.microsoft.com/office/powerpoint/2010/main" val="898988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Page 5">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50000"/>
                  </a:schemeClr>
                </a:solidFill>
                <a:latin typeface="Roboto" panose="02000000000000000000" pitchFamily="2" charset="0"/>
                <a:ea typeface="Roboto" panose="02000000000000000000" pitchFamily="2" charset="0"/>
              </a:defRPr>
            </a:lvl1pPr>
          </a:lstStyle>
          <a:p>
            <a:r>
              <a:rPr lang="en-US" dirty="0"/>
              <a:t>© WCG 2021 </a:t>
            </a:r>
          </a:p>
        </p:txBody>
      </p:sp>
      <p:sp>
        <p:nvSpPr>
          <p:cNvPr id="27" name="Content Placeholder 25">
            <a:extLst>
              <a:ext uri="{FF2B5EF4-FFF2-40B4-BE49-F238E27FC236}">
                <a16:creationId xmlns:a16="http://schemas.microsoft.com/office/drawing/2014/main" id="{C89B932D-C856-8E4A-912E-EA88033ED9F3}"/>
              </a:ext>
            </a:extLst>
          </p:cNvPr>
          <p:cNvSpPr>
            <a:spLocks noGrp="1"/>
          </p:cNvSpPr>
          <p:nvPr>
            <p:ph sz="quarter" idx="14" hasCustomPrompt="1"/>
          </p:nvPr>
        </p:nvSpPr>
        <p:spPr>
          <a:xfrm>
            <a:off x="666749" y="3736514"/>
            <a:ext cx="5610359" cy="2118517"/>
          </a:xfrm>
          <a:prstGeom prst="rect">
            <a:avLst/>
          </a:prstGeom>
        </p:spPr>
        <p:txBody>
          <a:bodyPr lIns="0" tIns="0" rIns="0" bIns="0"/>
          <a:lstStyle>
            <a:lvl1pPr marL="0" indent="0">
              <a:lnSpc>
                <a:spcPct val="150000"/>
              </a:lnSpc>
              <a:buNone/>
              <a:defRPr sz="3600">
                <a:solidFill>
                  <a:schemeClr val="tx1">
                    <a:lumMod val="65000"/>
                    <a:lumOff val="35000"/>
                  </a:schemeClr>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sp>
        <p:nvSpPr>
          <p:cNvPr id="28" name="Content Placeholder 2">
            <a:extLst>
              <a:ext uri="{FF2B5EF4-FFF2-40B4-BE49-F238E27FC236}">
                <a16:creationId xmlns:a16="http://schemas.microsoft.com/office/drawing/2014/main" id="{722073CB-4E23-BC47-8C6A-B936516F5AA7}"/>
              </a:ext>
            </a:extLst>
          </p:cNvPr>
          <p:cNvSpPr>
            <a:spLocks noGrp="1"/>
          </p:cNvSpPr>
          <p:nvPr>
            <p:ph idx="1" hasCustomPrompt="1"/>
          </p:nvPr>
        </p:nvSpPr>
        <p:spPr>
          <a:xfrm>
            <a:off x="666750" y="3423036"/>
            <a:ext cx="5243162" cy="319494"/>
          </a:xfrm>
          <a:prstGeom prst="rect">
            <a:avLst/>
          </a:prstGeom>
        </p:spPr>
        <p:txBody>
          <a:bodyPr lIns="0" tIns="0" rIns="0" bIns="0"/>
          <a:lstStyle>
            <a:lvl1pPr marL="0" indent="0">
              <a:buNone/>
              <a:defRPr sz="2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category</a:t>
            </a:r>
          </a:p>
        </p:txBody>
      </p:sp>
      <p:pic>
        <p:nvPicPr>
          <p:cNvPr id="21" name="Picture 20">
            <a:extLst>
              <a:ext uri="{FF2B5EF4-FFF2-40B4-BE49-F238E27FC236}">
                <a16:creationId xmlns:a16="http://schemas.microsoft.com/office/drawing/2014/main" id="{91A28A44-770F-2548-B1E5-78D6DEFFC78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1311" r="11311"/>
          <a:stretch/>
        </p:blipFill>
        <p:spPr>
          <a:xfrm>
            <a:off x="6040661" y="-1097051"/>
            <a:ext cx="7995379" cy="6892569"/>
          </a:xfrm>
          <a:prstGeom prst="hexagon">
            <a:avLst>
              <a:gd name="adj" fmla="val 26819"/>
              <a:gd name="vf" fmla="val 115470"/>
            </a:avLst>
          </a:prstGeom>
          <a:solidFill>
            <a:schemeClr val="bg1"/>
          </a:solidFill>
          <a:ln>
            <a:noFill/>
          </a:ln>
          <a:effectLst>
            <a:outerShdw blurRad="304800" dist="38100" dir="5400000" algn="t" rotWithShape="0">
              <a:prstClr val="black">
                <a:alpha val="13000"/>
              </a:prstClr>
            </a:outerShdw>
          </a:effectLst>
        </p:spPr>
      </p:pic>
      <p:pic>
        <p:nvPicPr>
          <p:cNvPr id="22" name="Picture 21">
            <a:extLst>
              <a:ext uri="{FF2B5EF4-FFF2-40B4-BE49-F238E27FC236}">
                <a16:creationId xmlns:a16="http://schemas.microsoft.com/office/drawing/2014/main" id="{83886F71-D421-BB4C-BE63-485C0F118FF2}"/>
              </a:ext>
            </a:extLst>
          </p:cNvPr>
          <p:cNvPicPr>
            <a:picLocks noChangeAspect="1"/>
          </p:cNvPicPr>
          <p:nvPr userDrawn="1"/>
        </p:nvPicPr>
        <p:blipFill>
          <a:blip r:embed="rId3"/>
          <a:stretch>
            <a:fillRect/>
          </a:stretch>
        </p:blipFill>
        <p:spPr>
          <a:xfrm>
            <a:off x="733942" y="531073"/>
            <a:ext cx="2737986" cy="1577318"/>
          </a:xfrm>
          <a:prstGeom prst="rect">
            <a:avLst/>
          </a:prstGeom>
        </p:spPr>
      </p:pic>
    </p:spTree>
    <p:extLst>
      <p:ext uri="{BB962C8B-B14F-4D97-AF65-F5344CB8AC3E}">
        <p14:creationId xmlns:p14="http://schemas.microsoft.com/office/powerpoint/2010/main" val="1581469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D7D41B24-9774-5B42-90A0-BA44A3DE11B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7313" y="0"/>
            <a:ext cx="12279313" cy="690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a:extLst>
              <a:ext uri="{FF2B5EF4-FFF2-40B4-BE49-F238E27FC236}">
                <a16:creationId xmlns:a16="http://schemas.microsoft.com/office/drawing/2014/main" id="{F1BAB1EC-4BFB-314D-A490-59129F3601E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8600" y="152400"/>
            <a:ext cx="2335213" cy="134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DC9026E-796B-4948-AF76-E454DDBEDB73}"/>
              </a:ext>
            </a:extLst>
          </p:cNvPr>
          <p:cNvSpPr txBox="1">
            <a:spLocks noChangeArrowheads="1"/>
          </p:cNvSpPr>
          <p:nvPr userDrawn="1"/>
        </p:nvSpPr>
        <p:spPr bwMode="auto">
          <a:xfrm>
            <a:off x="3962400" y="361950"/>
            <a:ext cx="7315200" cy="461963"/>
          </a:xfrm>
          <a:prstGeom prst="rect">
            <a:avLst/>
          </a:prstGeom>
          <a:noFill/>
          <a:ln>
            <a:noFill/>
          </a:ln>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defRPr/>
            </a:pPr>
            <a:r>
              <a:rPr lang="en-US" altLang="en-US" dirty="0">
                <a:solidFill>
                  <a:schemeClr val="bg1"/>
                </a:solidFill>
                <a:latin typeface="Calibri" panose="020F0502020204030204" pitchFamily="34" charset="0"/>
                <a:cs typeface="Calibri" panose="020F0502020204030204" pitchFamily="34" charset="0"/>
              </a:rPr>
              <a:t>MAGI's Clinical Research vConference</a:t>
            </a:r>
          </a:p>
        </p:txBody>
      </p:sp>
      <p:sp>
        <p:nvSpPr>
          <p:cNvPr id="6" name="Rectangle 2">
            <a:extLst>
              <a:ext uri="{FF2B5EF4-FFF2-40B4-BE49-F238E27FC236}">
                <a16:creationId xmlns:a16="http://schemas.microsoft.com/office/drawing/2014/main" id="{F2BFB850-7473-0943-B41A-9B5F8C59014D}"/>
              </a:ext>
            </a:extLst>
          </p:cNvPr>
          <p:cNvSpPr>
            <a:spLocks noGrp="1" noChangeArrowheads="1"/>
          </p:cNvSpPr>
          <p:nvPr>
            <p:ph type="ctrTitle"/>
          </p:nvPr>
        </p:nvSpPr>
        <p:spPr>
          <a:xfrm>
            <a:off x="914400" y="2286000"/>
            <a:ext cx="10363200" cy="1143000"/>
          </a:xfrm>
          <a:prstGeom prst="rect">
            <a:avLst/>
          </a:prstGeom>
        </p:spPr>
        <p:txBody>
          <a:bodyPr/>
          <a:lstStyle>
            <a:lvl1pPr>
              <a:defRPr sz="3600">
                <a:latin typeface="Calibri" panose="020F0502020204030204" pitchFamily="34" charset="0"/>
                <a:cs typeface="Calibri" panose="020F0502020204030204" pitchFamily="34" charset="0"/>
              </a:defRPr>
            </a:lvl1pPr>
          </a:lstStyle>
          <a:p>
            <a:r>
              <a:rPr lang="en-US" dirty="0"/>
              <a:t>Click to edit Master title style</a:t>
            </a:r>
          </a:p>
        </p:txBody>
      </p:sp>
      <p:sp>
        <p:nvSpPr>
          <p:cNvPr id="7" name="Rectangle 3">
            <a:extLst>
              <a:ext uri="{FF2B5EF4-FFF2-40B4-BE49-F238E27FC236}">
                <a16:creationId xmlns:a16="http://schemas.microsoft.com/office/drawing/2014/main" id="{2378E3AC-FC0F-AF47-9900-56C5FACDFECB}"/>
              </a:ext>
            </a:extLst>
          </p:cNvPr>
          <p:cNvSpPr>
            <a:spLocks noGrp="1" noChangeArrowheads="1"/>
          </p:cNvSpPr>
          <p:nvPr>
            <p:ph type="subTitle" idx="1"/>
          </p:nvPr>
        </p:nvSpPr>
        <p:spPr>
          <a:xfrm>
            <a:off x="1828800" y="3886200"/>
            <a:ext cx="9448800" cy="1752600"/>
          </a:xfrm>
          <a:prstGeom prst="rect">
            <a:avLst/>
          </a:prstGeom>
        </p:spPr>
        <p:txBody>
          <a:bodyPr/>
          <a:lstStyle>
            <a:lvl1pPr marL="0" indent="0" algn="r">
              <a:buFontTx/>
              <a:buNone/>
              <a:defRPr sz="2800">
                <a:solidFill>
                  <a:schemeClr val="bg1"/>
                </a:solidFill>
                <a:latin typeface="Calibri" panose="020F0502020204030204" pitchFamily="34" charset="0"/>
                <a:cs typeface="Calibri" panose="020F0502020204030204" pitchFamily="34" charset="0"/>
              </a:defRPr>
            </a:lvl1pPr>
          </a:lstStyle>
          <a:p>
            <a:r>
              <a:rPr lang="en-US" dirty="0"/>
              <a:t>Click to edit Master subtitle style</a:t>
            </a:r>
          </a:p>
        </p:txBody>
      </p:sp>
    </p:spTree>
    <p:extLst>
      <p:ext uri="{BB962C8B-B14F-4D97-AF65-F5344CB8AC3E}">
        <p14:creationId xmlns:p14="http://schemas.microsoft.com/office/powerpoint/2010/main" val="1711748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age Light Blu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0"/>
            <a:ext cx="12198427" cy="6858000"/>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50000"/>
                  </a:schemeClr>
                </a:solidFill>
                <a:latin typeface="Roboto" panose="02000000000000000000" pitchFamily="2" charset="0"/>
                <a:ea typeface="Roboto" panose="02000000000000000000" pitchFamily="2" charset="0"/>
              </a:defRPr>
            </a:lvl1pPr>
          </a:lstStyle>
          <a:p>
            <a:r>
              <a:rPr lang="en-US" dirty="0"/>
              <a:t>© WCG 2021 </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grpSp>
        <p:nvGrpSpPr>
          <p:cNvPr id="27" name="Group 26">
            <a:extLst>
              <a:ext uri="{FF2B5EF4-FFF2-40B4-BE49-F238E27FC236}">
                <a16:creationId xmlns:a16="http://schemas.microsoft.com/office/drawing/2014/main" id="{15CDAB01-DEEB-3A4E-93AC-C9018C804138}"/>
              </a:ext>
            </a:extLst>
          </p:cNvPr>
          <p:cNvGrpSpPr/>
          <p:nvPr userDrawn="1"/>
        </p:nvGrpSpPr>
        <p:grpSpPr>
          <a:xfrm>
            <a:off x="4744054" y="-1602829"/>
            <a:ext cx="8655892" cy="6614665"/>
            <a:chOff x="4744054" y="-1614552"/>
            <a:chExt cx="8655892" cy="6614665"/>
          </a:xfrm>
        </p:grpSpPr>
        <p:sp>
          <p:nvSpPr>
            <p:cNvPr id="28" name="Hexagon 27">
              <a:extLst>
                <a:ext uri="{FF2B5EF4-FFF2-40B4-BE49-F238E27FC236}">
                  <a16:creationId xmlns:a16="http://schemas.microsoft.com/office/drawing/2014/main" id="{515F9804-C8B5-3A43-95CF-457B24410D5C}"/>
                </a:ext>
              </a:extLst>
            </p:cNvPr>
            <p:cNvSpPr/>
            <p:nvPr userDrawn="1"/>
          </p:nvSpPr>
          <p:spPr>
            <a:xfrm flipV="1">
              <a:off x="9622640" y="1028571"/>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9" name="Hexagon 28">
              <a:extLst>
                <a:ext uri="{FF2B5EF4-FFF2-40B4-BE49-F238E27FC236}">
                  <a16:creationId xmlns:a16="http://schemas.microsoft.com/office/drawing/2014/main" id="{B5C12010-EA7F-9444-92D5-C230AC27AB41}"/>
                </a:ext>
              </a:extLst>
            </p:cNvPr>
            <p:cNvSpPr/>
            <p:nvPr userDrawn="1"/>
          </p:nvSpPr>
          <p:spPr>
            <a:xfrm flipV="1">
              <a:off x="7851937" y="1026287"/>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0" name="Hexagon 29">
              <a:extLst>
                <a:ext uri="{FF2B5EF4-FFF2-40B4-BE49-F238E27FC236}">
                  <a16:creationId xmlns:a16="http://schemas.microsoft.com/office/drawing/2014/main" id="{CD6C75BA-3BC1-A44F-B3F3-77317E0951DD}"/>
                </a:ext>
              </a:extLst>
            </p:cNvPr>
            <p:cNvSpPr/>
            <p:nvPr userDrawn="1"/>
          </p:nvSpPr>
          <p:spPr>
            <a:xfrm flipV="1">
              <a:off x="7185861"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1" name="Hexagon 30">
              <a:extLst>
                <a:ext uri="{FF2B5EF4-FFF2-40B4-BE49-F238E27FC236}">
                  <a16:creationId xmlns:a16="http://schemas.microsoft.com/office/drawing/2014/main" id="{AA920B40-5D92-824C-85BB-2FA77163BBF6}"/>
                </a:ext>
              </a:extLst>
            </p:cNvPr>
            <p:cNvSpPr/>
            <p:nvPr userDrawn="1"/>
          </p:nvSpPr>
          <p:spPr>
            <a:xfrm flipV="1">
              <a:off x="7858636"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2" name="Hexagon 31">
              <a:extLst>
                <a:ext uri="{FF2B5EF4-FFF2-40B4-BE49-F238E27FC236}">
                  <a16:creationId xmlns:a16="http://schemas.microsoft.com/office/drawing/2014/main" id="{586DAEBB-799A-3F4C-90D7-34B0AFD1B1F2}"/>
                </a:ext>
              </a:extLst>
            </p:cNvPr>
            <p:cNvSpPr/>
            <p:nvPr userDrawn="1"/>
          </p:nvSpPr>
          <p:spPr>
            <a:xfrm flipV="1">
              <a:off x="9627662"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3" name="Hexagon 32">
              <a:extLst>
                <a:ext uri="{FF2B5EF4-FFF2-40B4-BE49-F238E27FC236}">
                  <a16:creationId xmlns:a16="http://schemas.microsoft.com/office/drawing/2014/main" id="{DC73B5DE-BE3F-CA41-9005-C09E1649C7CF}"/>
                </a:ext>
              </a:extLst>
            </p:cNvPr>
            <p:cNvSpPr/>
            <p:nvPr userDrawn="1"/>
          </p:nvSpPr>
          <p:spPr>
            <a:xfrm flipV="1">
              <a:off x="10300439"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4" name="Hexagon 33">
              <a:extLst>
                <a:ext uri="{FF2B5EF4-FFF2-40B4-BE49-F238E27FC236}">
                  <a16:creationId xmlns:a16="http://schemas.microsoft.com/office/drawing/2014/main" id="{58E950A0-1CEB-F844-BC56-66C7532D909F}"/>
                </a:ext>
              </a:extLst>
            </p:cNvPr>
            <p:cNvSpPr/>
            <p:nvPr userDrawn="1"/>
          </p:nvSpPr>
          <p:spPr>
            <a:xfrm flipV="1">
              <a:off x="4744054"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5" name="Hexagon 34">
              <a:extLst>
                <a:ext uri="{FF2B5EF4-FFF2-40B4-BE49-F238E27FC236}">
                  <a16:creationId xmlns:a16="http://schemas.microsoft.com/office/drawing/2014/main" id="{7F196387-FFF9-F94F-9EBA-29864F79B3B8}"/>
                </a:ext>
              </a:extLst>
            </p:cNvPr>
            <p:cNvSpPr/>
            <p:nvPr userDrawn="1"/>
          </p:nvSpPr>
          <p:spPr>
            <a:xfrm flipV="1">
              <a:off x="10295415" y="2354704"/>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grpSp>
        <p:nvGrpSpPr>
          <p:cNvPr id="36" name="Group 35">
            <a:extLst>
              <a:ext uri="{FF2B5EF4-FFF2-40B4-BE49-F238E27FC236}">
                <a16:creationId xmlns:a16="http://schemas.microsoft.com/office/drawing/2014/main" id="{370E3B4A-9DF4-5C4A-8A27-3DF7E9046CBA}"/>
              </a:ext>
            </a:extLst>
          </p:cNvPr>
          <p:cNvGrpSpPr/>
          <p:nvPr userDrawn="1"/>
        </p:nvGrpSpPr>
        <p:grpSpPr>
          <a:xfrm rot="10800000" flipV="1">
            <a:off x="-1349333" y="3271440"/>
            <a:ext cx="6204039" cy="5294245"/>
            <a:chOff x="3979270" y="1476587"/>
            <a:chExt cx="3342632" cy="2881111"/>
          </a:xfrm>
        </p:grpSpPr>
        <p:sp>
          <p:nvSpPr>
            <p:cNvPr id="37" name="Hexagon 36">
              <a:extLst>
                <a:ext uri="{FF2B5EF4-FFF2-40B4-BE49-F238E27FC236}">
                  <a16:creationId xmlns:a16="http://schemas.microsoft.com/office/drawing/2014/main" id="{1269E379-FE61-CC4A-A216-876678F248A7}"/>
                </a:ext>
              </a:extLst>
            </p:cNvPr>
            <p:cNvSpPr/>
            <p:nvPr/>
          </p:nvSpPr>
          <p:spPr>
            <a:xfrm>
              <a:off x="5294873" y="2198264"/>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8" name="Hexagon 37">
              <a:extLst>
                <a:ext uri="{FF2B5EF4-FFF2-40B4-BE49-F238E27FC236}">
                  <a16:creationId xmlns:a16="http://schemas.microsoft.com/office/drawing/2014/main" id="{56DE76D0-7479-D449-90F9-8D642C6FE5DF}"/>
                </a:ext>
              </a:extLst>
            </p:cNvPr>
            <p:cNvSpPr/>
            <p:nvPr/>
          </p:nvSpPr>
          <p:spPr>
            <a:xfrm>
              <a:off x="4336336" y="219950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9" name="Hexagon 38">
              <a:extLst>
                <a:ext uri="{FF2B5EF4-FFF2-40B4-BE49-F238E27FC236}">
                  <a16:creationId xmlns:a16="http://schemas.microsoft.com/office/drawing/2014/main" id="{78545748-2D09-5841-BA4E-8441F943C76C}"/>
                </a:ext>
              </a:extLst>
            </p:cNvPr>
            <p:cNvSpPr/>
            <p:nvPr/>
          </p:nvSpPr>
          <p:spPr>
            <a:xfrm>
              <a:off x="3979270"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0" name="Hexagon 39">
              <a:extLst>
                <a:ext uri="{FF2B5EF4-FFF2-40B4-BE49-F238E27FC236}">
                  <a16:creationId xmlns:a16="http://schemas.microsoft.com/office/drawing/2014/main" id="{0A3DE64D-8E76-8040-A731-E7D08B89246D}"/>
                </a:ext>
              </a:extLst>
            </p:cNvPr>
            <p:cNvSpPr/>
            <p:nvPr/>
          </p:nvSpPr>
          <p:spPr>
            <a:xfrm>
              <a:off x="5651939"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1" name="Hexagon 40">
              <a:extLst>
                <a:ext uri="{FF2B5EF4-FFF2-40B4-BE49-F238E27FC236}">
                  <a16:creationId xmlns:a16="http://schemas.microsoft.com/office/drawing/2014/main" id="{DD7FD6D6-44B5-3547-AAFD-697A46C0B515}"/>
                </a:ext>
              </a:extLst>
            </p:cNvPr>
            <p:cNvSpPr/>
            <p:nvPr/>
          </p:nvSpPr>
          <p:spPr>
            <a:xfrm>
              <a:off x="5651939" y="147658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25" name="Content Placeholder 25">
            <a:extLst>
              <a:ext uri="{FF2B5EF4-FFF2-40B4-BE49-F238E27FC236}">
                <a16:creationId xmlns:a16="http://schemas.microsoft.com/office/drawing/2014/main" id="{21B1BD4E-D0E8-BF48-9184-24E7557A2F39}"/>
              </a:ext>
            </a:extLst>
          </p:cNvPr>
          <p:cNvSpPr>
            <a:spLocks noGrp="1"/>
          </p:cNvSpPr>
          <p:nvPr>
            <p:ph sz="quarter" idx="14" hasCustomPrompt="1"/>
          </p:nvPr>
        </p:nvSpPr>
        <p:spPr>
          <a:xfrm>
            <a:off x="666749" y="3736514"/>
            <a:ext cx="7329171" cy="2118517"/>
          </a:xfrm>
          <a:prstGeom prst="rect">
            <a:avLst/>
          </a:prstGeom>
        </p:spPr>
        <p:txBody>
          <a:bodyPr lIns="0" tIns="0" rIns="0" bIns="0"/>
          <a:lstStyle>
            <a:lvl1pPr marL="0" indent="0">
              <a:lnSpc>
                <a:spcPct val="150000"/>
              </a:lnSpc>
              <a:buNone/>
              <a:defRPr sz="3600">
                <a:solidFill>
                  <a:schemeClr val="tx1">
                    <a:lumMod val="65000"/>
                    <a:lumOff val="35000"/>
                  </a:schemeClr>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spTree>
    <p:extLst>
      <p:ext uri="{BB962C8B-B14F-4D97-AF65-F5344CB8AC3E}">
        <p14:creationId xmlns:p14="http://schemas.microsoft.com/office/powerpoint/2010/main" val="1452475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age WCG Blu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0"/>
            <a:ext cx="12198427" cy="6858000"/>
          </a:xfrm>
          <a:prstGeom prst="rect">
            <a:avLst/>
          </a:prstGeom>
          <a:solidFill>
            <a:schemeClr val="accent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85000"/>
                  </a:schemeClr>
                </a:solidFill>
                <a:latin typeface="Roboto" panose="02000000000000000000" pitchFamily="2" charset="0"/>
                <a:ea typeface="Roboto" panose="02000000000000000000" pitchFamily="2" charset="0"/>
              </a:defRPr>
            </a:lvl1pPr>
          </a:lstStyle>
          <a:p>
            <a:r>
              <a:rPr lang="en-US" dirty="0"/>
              <a:t>© WCG 2021 </a:t>
            </a:r>
          </a:p>
        </p:txBody>
      </p:sp>
      <p:grpSp>
        <p:nvGrpSpPr>
          <p:cNvPr id="27" name="Group 26">
            <a:extLst>
              <a:ext uri="{FF2B5EF4-FFF2-40B4-BE49-F238E27FC236}">
                <a16:creationId xmlns:a16="http://schemas.microsoft.com/office/drawing/2014/main" id="{15CDAB01-DEEB-3A4E-93AC-C9018C804138}"/>
              </a:ext>
            </a:extLst>
          </p:cNvPr>
          <p:cNvGrpSpPr/>
          <p:nvPr userDrawn="1"/>
        </p:nvGrpSpPr>
        <p:grpSpPr>
          <a:xfrm>
            <a:off x="4744054" y="-1602829"/>
            <a:ext cx="8655892" cy="6614665"/>
            <a:chOff x="4744054" y="-1614552"/>
            <a:chExt cx="8655892" cy="6614665"/>
          </a:xfrm>
        </p:grpSpPr>
        <p:sp>
          <p:nvSpPr>
            <p:cNvPr id="28" name="Hexagon 27">
              <a:extLst>
                <a:ext uri="{FF2B5EF4-FFF2-40B4-BE49-F238E27FC236}">
                  <a16:creationId xmlns:a16="http://schemas.microsoft.com/office/drawing/2014/main" id="{515F9804-C8B5-3A43-95CF-457B24410D5C}"/>
                </a:ext>
              </a:extLst>
            </p:cNvPr>
            <p:cNvSpPr/>
            <p:nvPr userDrawn="1"/>
          </p:nvSpPr>
          <p:spPr>
            <a:xfrm flipV="1">
              <a:off x="9622640" y="1028571"/>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9" name="Hexagon 28">
              <a:extLst>
                <a:ext uri="{FF2B5EF4-FFF2-40B4-BE49-F238E27FC236}">
                  <a16:creationId xmlns:a16="http://schemas.microsoft.com/office/drawing/2014/main" id="{B5C12010-EA7F-9444-92D5-C230AC27AB41}"/>
                </a:ext>
              </a:extLst>
            </p:cNvPr>
            <p:cNvSpPr/>
            <p:nvPr userDrawn="1"/>
          </p:nvSpPr>
          <p:spPr>
            <a:xfrm flipV="1">
              <a:off x="7851937" y="1026287"/>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0" name="Hexagon 29">
              <a:extLst>
                <a:ext uri="{FF2B5EF4-FFF2-40B4-BE49-F238E27FC236}">
                  <a16:creationId xmlns:a16="http://schemas.microsoft.com/office/drawing/2014/main" id="{CD6C75BA-3BC1-A44F-B3F3-77317E0951DD}"/>
                </a:ext>
              </a:extLst>
            </p:cNvPr>
            <p:cNvSpPr/>
            <p:nvPr userDrawn="1"/>
          </p:nvSpPr>
          <p:spPr>
            <a:xfrm flipV="1">
              <a:off x="7185861"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1" name="Hexagon 30">
              <a:extLst>
                <a:ext uri="{FF2B5EF4-FFF2-40B4-BE49-F238E27FC236}">
                  <a16:creationId xmlns:a16="http://schemas.microsoft.com/office/drawing/2014/main" id="{AA920B40-5D92-824C-85BB-2FA77163BBF6}"/>
                </a:ext>
              </a:extLst>
            </p:cNvPr>
            <p:cNvSpPr/>
            <p:nvPr userDrawn="1"/>
          </p:nvSpPr>
          <p:spPr>
            <a:xfrm flipV="1">
              <a:off x="7858636"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2" name="Hexagon 31">
              <a:extLst>
                <a:ext uri="{FF2B5EF4-FFF2-40B4-BE49-F238E27FC236}">
                  <a16:creationId xmlns:a16="http://schemas.microsoft.com/office/drawing/2014/main" id="{586DAEBB-799A-3F4C-90D7-34B0AFD1B1F2}"/>
                </a:ext>
              </a:extLst>
            </p:cNvPr>
            <p:cNvSpPr/>
            <p:nvPr userDrawn="1"/>
          </p:nvSpPr>
          <p:spPr>
            <a:xfrm flipV="1">
              <a:off x="9627662"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3" name="Hexagon 32">
              <a:extLst>
                <a:ext uri="{FF2B5EF4-FFF2-40B4-BE49-F238E27FC236}">
                  <a16:creationId xmlns:a16="http://schemas.microsoft.com/office/drawing/2014/main" id="{DC73B5DE-BE3F-CA41-9005-C09E1649C7CF}"/>
                </a:ext>
              </a:extLst>
            </p:cNvPr>
            <p:cNvSpPr/>
            <p:nvPr userDrawn="1"/>
          </p:nvSpPr>
          <p:spPr>
            <a:xfrm flipV="1">
              <a:off x="10300439"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4" name="Hexagon 33">
              <a:extLst>
                <a:ext uri="{FF2B5EF4-FFF2-40B4-BE49-F238E27FC236}">
                  <a16:creationId xmlns:a16="http://schemas.microsoft.com/office/drawing/2014/main" id="{58E950A0-1CEB-F844-BC56-66C7532D909F}"/>
                </a:ext>
              </a:extLst>
            </p:cNvPr>
            <p:cNvSpPr/>
            <p:nvPr userDrawn="1"/>
          </p:nvSpPr>
          <p:spPr>
            <a:xfrm flipV="1">
              <a:off x="4744054"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5" name="Hexagon 34">
              <a:extLst>
                <a:ext uri="{FF2B5EF4-FFF2-40B4-BE49-F238E27FC236}">
                  <a16:creationId xmlns:a16="http://schemas.microsoft.com/office/drawing/2014/main" id="{7F196387-FFF9-F94F-9EBA-29864F79B3B8}"/>
                </a:ext>
              </a:extLst>
            </p:cNvPr>
            <p:cNvSpPr/>
            <p:nvPr userDrawn="1"/>
          </p:nvSpPr>
          <p:spPr>
            <a:xfrm flipV="1">
              <a:off x="10295415" y="2354704"/>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grpSp>
        <p:nvGrpSpPr>
          <p:cNvPr id="36" name="Group 35">
            <a:extLst>
              <a:ext uri="{FF2B5EF4-FFF2-40B4-BE49-F238E27FC236}">
                <a16:creationId xmlns:a16="http://schemas.microsoft.com/office/drawing/2014/main" id="{370E3B4A-9DF4-5C4A-8A27-3DF7E9046CBA}"/>
              </a:ext>
            </a:extLst>
          </p:cNvPr>
          <p:cNvGrpSpPr/>
          <p:nvPr userDrawn="1"/>
        </p:nvGrpSpPr>
        <p:grpSpPr>
          <a:xfrm rot="10800000" flipV="1">
            <a:off x="-1349333" y="3271440"/>
            <a:ext cx="6204039" cy="5294245"/>
            <a:chOff x="3979270" y="1476587"/>
            <a:chExt cx="3342632" cy="2881111"/>
          </a:xfrm>
        </p:grpSpPr>
        <p:sp>
          <p:nvSpPr>
            <p:cNvPr id="37" name="Hexagon 36">
              <a:extLst>
                <a:ext uri="{FF2B5EF4-FFF2-40B4-BE49-F238E27FC236}">
                  <a16:creationId xmlns:a16="http://schemas.microsoft.com/office/drawing/2014/main" id="{1269E379-FE61-CC4A-A216-876678F248A7}"/>
                </a:ext>
              </a:extLst>
            </p:cNvPr>
            <p:cNvSpPr/>
            <p:nvPr/>
          </p:nvSpPr>
          <p:spPr>
            <a:xfrm>
              <a:off x="5294873" y="2198264"/>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8" name="Hexagon 37">
              <a:extLst>
                <a:ext uri="{FF2B5EF4-FFF2-40B4-BE49-F238E27FC236}">
                  <a16:creationId xmlns:a16="http://schemas.microsoft.com/office/drawing/2014/main" id="{56DE76D0-7479-D449-90F9-8D642C6FE5DF}"/>
                </a:ext>
              </a:extLst>
            </p:cNvPr>
            <p:cNvSpPr/>
            <p:nvPr/>
          </p:nvSpPr>
          <p:spPr>
            <a:xfrm>
              <a:off x="4336336" y="219950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9" name="Hexagon 38">
              <a:extLst>
                <a:ext uri="{FF2B5EF4-FFF2-40B4-BE49-F238E27FC236}">
                  <a16:creationId xmlns:a16="http://schemas.microsoft.com/office/drawing/2014/main" id="{78545748-2D09-5841-BA4E-8441F943C76C}"/>
                </a:ext>
              </a:extLst>
            </p:cNvPr>
            <p:cNvSpPr/>
            <p:nvPr/>
          </p:nvSpPr>
          <p:spPr>
            <a:xfrm>
              <a:off x="3979270"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0" name="Hexagon 39">
              <a:extLst>
                <a:ext uri="{FF2B5EF4-FFF2-40B4-BE49-F238E27FC236}">
                  <a16:creationId xmlns:a16="http://schemas.microsoft.com/office/drawing/2014/main" id="{0A3DE64D-8E76-8040-A731-E7D08B89246D}"/>
                </a:ext>
              </a:extLst>
            </p:cNvPr>
            <p:cNvSpPr/>
            <p:nvPr/>
          </p:nvSpPr>
          <p:spPr>
            <a:xfrm>
              <a:off x="5651939"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1" name="Hexagon 40">
              <a:extLst>
                <a:ext uri="{FF2B5EF4-FFF2-40B4-BE49-F238E27FC236}">
                  <a16:creationId xmlns:a16="http://schemas.microsoft.com/office/drawing/2014/main" id="{DD7FD6D6-44B5-3547-AAFD-697A46C0B515}"/>
                </a:ext>
              </a:extLst>
            </p:cNvPr>
            <p:cNvSpPr/>
            <p:nvPr/>
          </p:nvSpPr>
          <p:spPr>
            <a:xfrm>
              <a:off x="5651939" y="147658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25" name="Content Placeholder 25">
            <a:extLst>
              <a:ext uri="{FF2B5EF4-FFF2-40B4-BE49-F238E27FC236}">
                <a16:creationId xmlns:a16="http://schemas.microsoft.com/office/drawing/2014/main" id="{21B1BD4E-D0E8-BF48-9184-24E7557A2F39}"/>
              </a:ext>
            </a:extLst>
          </p:cNvPr>
          <p:cNvSpPr>
            <a:spLocks noGrp="1"/>
          </p:cNvSpPr>
          <p:nvPr>
            <p:ph sz="quarter" idx="14" hasCustomPrompt="1"/>
          </p:nvPr>
        </p:nvSpPr>
        <p:spPr>
          <a:xfrm>
            <a:off x="666749" y="3736514"/>
            <a:ext cx="7329171" cy="2118517"/>
          </a:xfrm>
          <a:prstGeom prst="rect">
            <a:avLst/>
          </a:prstGeom>
        </p:spPr>
        <p:txBody>
          <a:bodyPr lIns="0" tIns="0" rIns="0" bIns="0"/>
          <a:lstStyle>
            <a:lvl1pPr marL="0" indent="0">
              <a:lnSpc>
                <a:spcPct val="150000"/>
              </a:lnSpc>
              <a:buNone/>
              <a:defRPr sz="3600">
                <a:solidFill>
                  <a:schemeClr val="bg1"/>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pic>
        <p:nvPicPr>
          <p:cNvPr id="42" name="Picture 41" descr="Logo&#10;&#10;Description automatically generated">
            <a:extLst>
              <a:ext uri="{FF2B5EF4-FFF2-40B4-BE49-F238E27FC236}">
                <a16:creationId xmlns:a16="http://schemas.microsoft.com/office/drawing/2014/main" id="{8AC5989C-02E9-DB4F-AC4C-0F66292BC16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820606" y="235295"/>
            <a:ext cx="727389" cy="583366"/>
          </a:xfrm>
          <a:prstGeom prst="rect">
            <a:avLst/>
          </a:prstGeom>
        </p:spPr>
      </p:pic>
    </p:spTree>
    <p:extLst>
      <p:ext uri="{BB962C8B-B14F-4D97-AF65-F5344CB8AC3E}">
        <p14:creationId xmlns:p14="http://schemas.microsoft.com/office/powerpoint/2010/main" val="865300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age WCG Green">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0"/>
            <a:ext cx="12198427" cy="6858000"/>
          </a:xfrm>
          <a:prstGeom prst="rect">
            <a:avLst/>
          </a:prstGeom>
          <a:solidFill>
            <a:schemeClr val="accent5"/>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95000"/>
                  </a:schemeClr>
                </a:solidFill>
                <a:latin typeface="Roboto" panose="02000000000000000000" pitchFamily="2" charset="0"/>
                <a:ea typeface="Roboto" panose="02000000000000000000" pitchFamily="2" charset="0"/>
              </a:defRPr>
            </a:lvl1pPr>
          </a:lstStyle>
          <a:p>
            <a:r>
              <a:rPr lang="en-US" dirty="0"/>
              <a:t>© WCG 2021 </a:t>
            </a:r>
          </a:p>
        </p:txBody>
      </p:sp>
      <p:grpSp>
        <p:nvGrpSpPr>
          <p:cNvPr id="27" name="Group 26">
            <a:extLst>
              <a:ext uri="{FF2B5EF4-FFF2-40B4-BE49-F238E27FC236}">
                <a16:creationId xmlns:a16="http://schemas.microsoft.com/office/drawing/2014/main" id="{15CDAB01-DEEB-3A4E-93AC-C9018C804138}"/>
              </a:ext>
            </a:extLst>
          </p:cNvPr>
          <p:cNvGrpSpPr/>
          <p:nvPr userDrawn="1"/>
        </p:nvGrpSpPr>
        <p:grpSpPr>
          <a:xfrm>
            <a:off x="4744054" y="-1602829"/>
            <a:ext cx="8655892" cy="6614665"/>
            <a:chOff x="4744054" y="-1614552"/>
            <a:chExt cx="8655892" cy="6614665"/>
          </a:xfrm>
        </p:grpSpPr>
        <p:sp>
          <p:nvSpPr>
            <p:cNvPr id="28" name="Hexagon 27">
              <a:extLst>
                <a:ext uri="{FF2B5EF4-FFF2-40B4-BE49-F238E27FC236}">
                  <a16:creationId xmlns:a16="http://schemas.microsoft.com/office/drawing/2014/main" id="{515F9804-C8B5-3A43-95CF-457B24410D5C}"/>
                </a:ext>
              </a:extLst>
            </p:cNvPr>
            <p:cNvSpPr/>
            <p:nvPr userDrawn="1"/>
          </p:nvSpPr>
          <p:spPr>
            <a:xfrm flipV="1">
              <a:off x="9622640" y="1028571"/>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9" name="Hexagon 28">
              <a:extLst>
                <a:ext uri="{FF2B5EF4-FFF2-40B4-BE49-F238E27FC236}">
                  <a16:creationId xmlns:a16="http://schemas.microsoft.com/office/drawing/2014/main" id="{B5C12010-EA7F-9444-92D5-C230AC27AB41}"/>
                </a:ext>
              </a:extLst>
            </p:cNvPr>
            <p:cNvSpPr/>
            <p:nvPr userDrawn="1"/>
          </p:nvSpPr>
          <p:spPr>
            <a:xfrm flipV="1">
              <a:off x="7851937" y="1026287"/>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0" name="Hexagon 29">
              <a:extLst>
                <a:ext uri="{FF2B5EF4-FFF2-40B4-BE49-F238E27FC236}">
                  <a16:creationId xmlns:a16="http://schemas.microsoft.com/office/drawing/2014/main" id="{CD6C75BA-3BC1-A44F-B3F3-77317E0951DD}"/>
                </a:ext>
              </a:extLst>
            </p:cNvPr>
            <p:cNvSpPr/>
            <p:nvPr userDrawn="1"/>
          </p:nvSpPr>
          <p:spPr>
            <a:xfrm flipV="1">
              <a:off x="7185861"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1" name="Hexagon 30">
              <a:extLst>
                <a:ext uri="{FF2B5EF4-FFF2-40B4-BE49-F238E27FC236}">
                  <a16:creationId xmlns:a16="http://schemas.microsoft.com/office/drawing/2014/main" id="{AA920B40-5D92-824C-85BB-2FA77163BBF6}"/>
                </a:ext>
              </a:extLst>
            </p:cNvPr>
            <p:cNvSpPr/>
            <p:nvPr userDrawn="1"/>
          </p:nvSpPr>
          <p:spPr>
            <a:xfrm flipV="1">
              <a:off x="7858636"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2" name="Hexagon 31">
              <a:extLst>
                <a:ext uri="{FF2B5EF4-FFF2-40B4-BE49-F238E27FC236}">
                  <a16:creationId xmlns:a16="http://schemas.microsoft.com/office/drawing/2014/main" id="{586DAEBB-799A-3F4C-90D7-34B0AFD1B1F2}"/>
                </a:ext>
              </a:extLst>
            </p:cNvPr>
            <p:cNvSpPr/>
            <p:nvPr userDrawn="1"/>
          </p:nvSpPr>
          <p:spPr>
            <a:xfrm flipV="1">
              <a:off x="9627662"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3" name="Hexagon 32">
              <a:extLst>
                <a:ext uri="{FF2B5EF4-FFF2-40B4-BE49-F238E27FC236}">
                  <a16:creationId xmlns:a16="http://schemas.microsoft.com/office/drawing/2014/main" id="{DC73B5DE-BE3F-CA41-9005-C09E1649C7CF}"/>
                </a:ext>
              </a:extLst>
            </p:cNvPr>
            <p:cNvSpPr/>
            <p:nvPr userDrawn="1"/>
          </p:nvSpPr>
          <p:spPr>
            <a:xfrm flipV="1">
              <a:off x="10300439"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4" name="Hexagon 33">
              <a:extLst>
                <a:ext uri="{FF2B5EF4-FFF2-40B4-BE49-F238E27FC236}">
                  <a16:creationId xmlns:a16="http://schemas.microsoft.com/office/drawing/2014/main" id="{58E950A0-1CEB-F844-BC56-66C7532D909F}"/>
                </a:ext>
              </a:extLst>
            </p:cNvPr>
            <p:cNvSpPr/>
            <p:nvPr userDrawn="1"/>
          </p:nvSpPr>
          <p:spPr>
            <a:xfrm flipV="1">
              <a:off x="4744054"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5" name="Hexagon 34">
              <a:extLst>
                <a:ext uri="{FF2B5EF4-FFF2-40B4-BE49-F238E27FC236}">
                  <a16:creationId xmlns:a16="http://schemas.microsoft.com/office/drawing/2014/main" id="{7F196387-FFF9-F94F-9EBA-29864F79B3B8}"/>
                </a:ext>
              </a:extLst>
            </p:cNvPr>
            <p:cNvSpPr/>
            <p:nvPr userDrawn="1"/>
          </p:nvSpPr>
          <p:spPr>
            <a:xfrm flipV="1">
              <a:off x="10295415" y="2354704"/>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grpSp>
        <p:nvGrpSpPr>
          <p:cNvPr id="36" name="Group 35">
            <a:extLst>
              <a:ext uri="{FF2B5EF4-FFF2-40B4-BE49-F238E27FC236}">
                <a16:creationId xmlns:a16="http://schemas.microsoft.com/office/drawing/2014/main" id="{370E3B4A-9DF4-5C4A-8A27-3DF7E9046CBA}"/>
              </a:ext>
            </a:extLst>
          </p:cNvPr>
          <p:cNvGrpSpPr/>
          <p:nvPr userDrawn="1"/>
        </p:nvGrpSpPr>
        <p:grpSpPr>
          <a:xfrm rot="10800000" flipV="1">
            <a:off x="-1349333" y="3271440"/>
            <a:ext cx="6204039" cy="5294245"/>
            <a:chOff x="3979270" y="1476587"/>
            <a:chExt cx="3342632" cy="2881111"/>
          </a:xfrm>
        </p:grpSpPr>
        <p:sp>
          <p:nvSpPr>
            <p:cNvPr id="37" name="Hexagon 36">
              <a:extLst>
                <a:ext uri="{FF2B5EF4-FFF2-40B4-BE49-F238E27FC236}">
                  <a16:creationId xmlns:a16="http://schemas.microsoft.com/office/drawing/2014/main" id="{1269E379-FE61-CC4A-A216-876678F248A7}"/>
                </a:ext>
              </a:extLst>
            </p:cNvPr>
            <p:cNvSpPr/>
            <p:nvPr/>
          </p:nvSpPr>
          <p:spPr>
            <a:xfrm>
              <a:off x="5294873" y="2198264"/>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8" name="Hexagon 37">
              <a:extLst>
                <a:ext uri="{FF2B5EF4-FFF2-40B4-BE49-F238E27FC236}">
                  <a16:creationId xmlns:a16="http://schemas.microsoft.com/office/drawing/2014/main" id="{56DE76D0-7479-D449-90F9-8D642C6FE5DF}"/>
                </a:ext>
              </a:extLst>
            </p:cNvPr>
            <p:cNvSpPr/>
            <p:nvPr/>
          </p:nvSpPr>
          <p:spPr>
            <a:xfrm>
              <a:off x="4336336" y="219950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9" name="Hexagon 38">
              <a:extLst>
                <a:ext uri="{FF2B5EF4-FFF2-40B4-BE49-F238E27FC236}">
                  <a16:creationId xmlns:a16="http://schemas.microsoft.com/office/drawing/2014/main" id="{78545748-2D09-5841-BA4E-8441F943C76C}"/>
                </a:ext>
              </a:extLst>
            </p:cNvPr>
            <p:cNvSpPr/>
            <p:nvPr/>
          </p:nvSpPr>
          <p:spPr>
            <a:xfrm>
              <a:off x="3979270"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0" name="Hexagon 39">
              <a:extLst>
                <a:ext uri="{FF2B5EF4-FFF2-40B4-BE49-F238E27FC236}">
                  <a16:creationId xmlns:a16="http://schemas.microsoft.com/office/drawing/2014/main" id="{0A3DE64D-8E76-8040-A731-E7D08B89246D}"/>
                </a:ext>
              </a:extLst>
            </p:cNvPr>
            <p:cNvSpPr/>
            <p:nvPr/>
          </p:nvSpPr>
          <p:spPr>
            <a:xfrm>
              <a:off x="5651939"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1" name="Hexagon 40">
              <a:extLst>
                <a:ext uri="{FF2B5EF4-FFF2-40B4-BE49-F238E27FC236}">
                  <a16:creationId xmlns:a16="http://schemas.microsoft.com/office/drawing/2014/main" id="{DD7FD6D6-44B5-3547-AAFD-697A46C0B515}"/>
                </a:ext>
              </a:extLst>
            </p:cNvPr>
            <p:cNvSpPr/>
            <p:nvPr/>
          </p:nvSpPr>
          <p:spPr>
            <a:xfrm>
              <a:off x="5651939" y="147658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25" name="Content Placeholder 25">
            <a:extLst>
              <a:ext uri="{FF2B5EF4-FFF2-40B4-BE49-F238E27FC236}">
                <a16:creationId xmlns:a16="http://schemas.microsoft.com/office/drawing/2014/main" id="{21B1BD4E-D0E8-BF48-9184-24E7557A2F39}"/>
              </a:ext>
            </a:extLst>
          </p:cNvPr>
          <p:cNvSpPr>
            <a:spLocks noGrp="1"/>
          </p:cNvSpPr>
          <p:nvPr>
            <p:ph sz="quarter" idx="14" hasCustomPrompt="1"/>
          </p:nvPr>
        </p:nvSpPr>
        <p:spPr>
          <a:xfrm>
            <a:off x="666749" y="3736514"/>
            <a:ext cx="7329171" cy="2118517"/>
          </a:xfrm>
          <a:prstGeom prst="rect">
            <a:avLst/>
          </a:prstGeom>
        </p:spPr>
        <p:txBody>
          <a:bodyPr lIns="0" tIns="0" rIns="0" bIns="0"/>
          <a:lstStyle>
            <a:lvl1pPr marL="0" indent="0">
              <a:lnSpc>
                <a:spcPct val="150000"/>
              </a:lnSpc>
              <a:buNone/>
              <a:defRPr sz="3600">
                <a:solidFill>
                  <a:schemeClr val="bg1"/>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pic>
        <p:nvPicPr>
          <p:cNvPr id="42" name="Picture 41" descr="Logo&#10;&#10;Description automatically generated">
            <a:extLst>
              <a:ext uri="{FF2B5EF4-FFF2-40B4-BE49-F238E27FC236}">
                <a16:creationId xmlns:a16="http://schemas.microsoft.com/office/drawing/2014/main" id="{8AC5989C-02E9-DB4F-AC4C-0F66292BC16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820606" y="235295"/>
            <a:ext cx="727389" cy="583366"/>
          </a:xfrm>
          <a:prstGeom prst="rect">
            <a:avLst/>
          </a:prstGeom>
        </p:spPr>
      </p:pic>
    </p:spTree>
    <p:extLst>
      <p:ext uri="{BB962C8B-B14F-4D97-AF65-F5344CB8AC3E}">
        <p14:creationId xmlns:p14="http://schemas.microsoft.com/office/powerpoint/2010/main" val="1693589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351106"/>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90" r:id="rId6"/>
    <p:sldLayoutId id="2147483873" r:id="rId7"/>
    <p:sldLayoutId id="2147483874" r:id="rId8"/>
    <p:sldLayoutId id="2147483885" r:id="rId9"/>
    <p:sldLayoutId id="2147483875" r:id="rId10"/>
    <p:sldLayoutId id="2147483876" r:id="rId11"/>
    <p:sldLayoutId id="2147483865" r:id="rId12"/>
    <p:sldLayoutId id="2147483888" r:id="rId13"/>
    <p:sldLayoutId id="2147483860" r:id="rId14"/>
    <p:sldLayoutId id="2147483849" r:id="rId15"/>
    <p:sldLayoutId id="2147483859" r:id="rId16"/>
    <p:sldLayoutId id="2147483886" r:id="rId17"/>
    <p:sldLayoutId id="2147483887" r:id="rId18"/>
    <p:sldLayoutId id="2147483861" r:id="rId19"/>
    <p:sldLayoutId id="2147483871" r:id="rId20"/>
    <p:sldLayoutId id="2147483872" r:id="rId21"/>
    <p:sldLayoutId id="2147483862" r:id="rId22"/>
    <p:sldLayoutId id="2147483864" r:id="rId23"/>
    <p:sldLayoutId id="2147483863" r:id="rId24"/>
    <p:sldLayoutId id="2147483800" r:id="rId25"/>
    <p:sldLayoutId id="2147483889" r:id="rId2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FAF68BC-7FBA-6A48-A8B2-B68C0506E8D6}"/>
              </a:ext>
            </a:extLst>
          </p:cNvPr>
          <p:cNvSpPr>
            <a:spLocks noGrp="1" noChangeArrowheads="1"/>
          </p:cNvSpPr>
          <p:nvPr>
            <p:ph type="ctrTitle"/>
          </p:nvPr>
        </p:nvSpPr>
        <p:spPr>
          <a:xfrm>
            <a:off x="900113" y="2057400"/>
            <a:ext cx="10363200" cy="1143000"/>
          </a:xfrm>
        </p:spPr>
        <p:txBody>
          <a:bodyPr/>
          <a:lstStyle/>
          <a:p>
            <a:pPr algn="r" eaLnBrk="1" hangingPunct="1"/>
            <a:r>
              <a:rPr lang="en-US" altLang="en-US" dirty="0">
                <a:solidFill>
                  <a:schemeClr val="bg1"/>
                </a:solidFill>
              </a:rPr>
              <a:t> </a:t>
            </a:r>
            <a:r>
              <a:rPr lang="en-US" altLang="en-US" b="1" dirty="0">
                <a:solidFill>
                  <a:schemeClr val="bg1"/>
                </a:solidFill>
              </a:rPr>
              <a:t>Seamless, Paperless Clinical Research Studies</a:t>
            </a:r>
            <a:br>
              <a:rPr lang="en-US" altLang="en-US" dirty="0">
                <a:solidFill>
                  <a:schemeClr val="bg1"/>
                </a:solidFill>
              </a:rPr>
            </a:br>
            <a:r>
              <a:rPr lang="en-US" altLang="en-US" sz="2800" b="1" i="1" dirty="0">
                <a:solidFill>
                  <a:schemeClr val="bg1"/>
                </a:solidFill>
              </a:rPr>
              <a:t>Complex Safety Reporting Processes Overburden Sites</a:t>
            </a:r>
            <a:br>
              <a:rPr lang="en-US" altLang="en-US" dirty="0">
                <a:solidFill>
                  <a:schemeClr val="bg1"/>
                </a:solidFill>
              </a:rPr>
            </a:br>
            <a:endParaRPr lang="en-US" altLang="en-US" dirty="0">
              <a:solidFill>
                <a:schemeClr val="bg1"/>
              </a:solidFill>
            </a:endParaRPr>
          </a:p>
        </p:txBody>
      </p:sp>
      <p:sp>
        <p:nvSpPr>
          <p:cNvPr id="5" name="Rectangle 3">
            <a:extLst>
              <a:ext uri="{FF2B5EF4-FFF2-40B4-BE49-F238E27FC236}">
                <a16:creationId xmlns:a16="http://schemas.microsoft.com/office/drawing/2014/main" id="{B0D6906A-85F4-6844-8BB2-F2C5422BFF04}"/>
              </a:ext>
            </a:extLst>
          </p:cNvPr>
          <p:cNvSpPr>
            <a:spLocks noGrp="1" noChangeArrowheads="1"/>
          </p:cNvSpPr>
          <p:nvPr>
            <p:ph type="subTitle" idx="1"/>
          </p:nvPr>
        </p:nvSpPr>
        <p:spPr>
          <a:xfrm>
            <a:off x="1828800" y="3886200"/>
            <a:ext cx="9448800" cy="1752600"/>
          </a:xfrm>
        </p:spPr>
        <p:txBody>
          <a:bodyPr/>
          <a:lstStyle/>
          <a:p>
            <a:pPr eaLnBrk="1" hangingPunct="1"/>
            <a:r>
              <a:rPr lang="en-US" altLang="en-US"/>
              <a:t>Steven Beales</a:t>
            </a:r>
          </a:p>
          <a:p>
            <a:pPr eaLnBrk="1" hangingPunct="1"/>
            <a:r>
              <a:rPr lang="en-US" altLang="en-US"/>
              <a:t>SVP, Scientific and Regulatory</a:t>
            </a:r>
          </a:p>
          <a:p>
            <a:pPr eaLnBrk="1" hangingPunct="1"/>
            <a:r>
              <a:rPr lang="en-US" altLang="en-US"/>
              <a:t>WCG</a:t>
            </a:r>
          </a:p>
        </p:txBody>
      </p:sp>
    </p:spTree>
    <p:extLst>
      <p:ext uri="{BB962C8B-B14F-4D97-AF65-F5344CB8AC3E}">
        <p14:creationId xmlns:p14="http://schemas.microsoft.com/office/powerpoint/2010/main" val="2831481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616C53A-C891-214B-A93D-27FCFD766B56}"/>
              </a:ext>
            </a:extLst>
          </p:cNvPr>
          <p:cNvSpPr>
            <a:spLocks noGrp="1"/>
          </p:cNvSpPr>
          <p:nvPr>
            <p:ph type="title"/>
          </p:nvPr>
        </p:nvSpPr>
        <p:spPr/>
        <p:txBody>
          <a:bodyPr/>
          <a:lstStyle/>
          <a:p>
            <a:r>
              <a:rPr lang="en-US" altLang="en-US" dirty="0">
                <a:latin typeface="Roboto" panose="02000000000000000000" pitchFamily="2" charset="0"/>
                <a:ea typeface="Roboto" panose="02000000000000000000" pitchFamily="2" charset="0"/>
                <a:cs typeface="Roboto" panose="02000000000000000000" pitchFamily="2" charset="0"/>
              </a:rPr>
              <a:t>Too Many Reports</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DBD152C0-296D-304B-8B81-2F4D9737A49A}"/>
              </a:ext>
            </a:extLst>
          </p:cNvPr>
          <p:cNvSpPr txBox="1"/>
          <p:nvPr/>
        </p:nvSpPr>
        <p:spPr>
          <a:xfrm>
            <a:off x="943234" y="2016483"/>
            <a:ext cx="2201862" cy="646331"/>
          </a:xfrm>
          <a:prstGeom prst="rect">
            <a:avLst/>
          </a:prstGeom>
          <a:noFill/>
        </p:spPr>
        <p:txBody>
          <a:bodyPr lIns="0" rIns="0" anchor="b">
            <a:spAutoFit/>
          </a:bodyPr>
          <a:lstStyle/>
          <a:p>
            <a:pPr algn="ctr">
              <a:defRPr/>
            </a:pPr>
            <a:r>
              <a:rPr lang="en-US" cap="all" dirty="0">
                <a:solidFill>
                  <a:schemeClr val="accent1"/>
                </a:solidFill>
                <a:latin typeface="Roboto Medium" panose="02000000000000000000" pitchFamily="2" charset="0"/>
                <a:ea typeface="Roboto Medium" panose="02000000000000000000" pitchFamily="2" charset="0"/>
                <a:cs typeface="Roboto Medium" panose="02000000000000000000" pitchFamily="2" charset="0"/>
              </a:rPr>
              <a:t>More THAN 20 PER MONTH</a:t>
            </a:r>
          </a:p>
        </p:txBody>
      </p:sp>
      <p:sp>
        <p:nvSpPr>
          <p:cNvPr id="8" name="TextBox 7">
            <a:extLst>
              <a:ext uri="{FF2B5EF4-FFF2-40B4-BE49-F238E27FC236}">
                <a16:creationId xmlns:a16="http://schemas.microsoft.com/office/drawing/2014/main" id="{953E65E5-CE19-CF41-9DA1-28D596E4D785}"/>
              </a:ext>
            </a:extLst>
          </p:cNvPr>
          <p:cNvSpPr txBox="1"/>
          <p:nvPr/>
        </p:nvSpPr>
        <p:spPr>
          <a:xfrm>
            <a:off x="4117405" y="2016483"/>
            <a:ext cx="2203450" cy="646331"/>
          </a:xfrm>
          <a:prstGeom prst="rect">
            <a:avLst/>
          </a:prstGeom>
          <a:noFill/>
        </p:spPr>
        <p:txBody>
          <a:bodyPr lIns="0" rIns="0" anchor="b">
            <a:spAutoFit/>
          </a:bodyPr>
          <a:lstStyle>
            <a:defPPr>
              <a:defRPr lang="en-US"/>
            </a:defPPr>
            <a:lvl1pPr algn="ctr">
              <a:defRPr sz="2000" b="1" cap="all"/>
            </a:lvl1pPr>
          </a:lstStyle>
          <a:p>
            <a:pPr>
              <a:defRPr/>
            </a:pPr>
            <a:r>
              <a:rPr lang="en-US" sz="1800" b="0" dirty="0">
                <a:solidFill>
                  <a:schemeClr val="accent1"/>
                </a:solidFill>
                <a:latin typeface="Roboto Medium" panose="02000000000000000000" pitchFamily="2" charset="0"/>
                <a:ea typeface="Roboto Medium" panose="02000000000000000000" pitchFamily="2" charset="0"/>
                <a:cs typeface="Roboto Medium" panose="02000000000000000000" pitchFamily="2" charset="0"/>
              </a:rPr>
              <a:t>AVERAGE PER QUARTER</a:t>
            </a:r>
          </a:p>
        </p:txBody>
      </p:sp>
      <p:sp>
        <p:nvSpPr>
          <p:cNvPr id="9" name="Rectangle 4">
            <a:extLst>
              <a:ext uri="{FF2B5EF4-FFF2-40B4-BE49-F238E27FC236}">
                <a16:creationId xmlns:a16="http://schemas.microsoft.com/office/drawing/2014/main" id="{2D36BAA0-0A09-8141-B842-BB3E417CB458}"/>
              </a:ext>
            </a:extLst>
          </p:cNvPr>
          <p:cNvSpPr>
            <a:spLocks noChangeArrowheads="1"/>
          </p:cNvSpPr>
          <p:nvPr/>
        </p:nvSpPr>
        <p:spPr bwMode="auto">
          <a:xfrm>
            <a:off x="1515023" y="4765530"/>
            <a:ext cx="43660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3pPr>
            <a:lvl4pPr marL="1600200" indent="-228600">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4pPr>
            <a:lvl5pPr marL="2057400" indent="-228600">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9pPr>
          </a:lstStyle>
          <a:p>
            <a:pPr algn="ctr">
              <a:spcBef>
                <a:spcPct val="0"/>
              </a:spcBef>
              <a:buFontTx/>
              <a:buNone/>
            </a:pPr>
            <a:r>
              <a:rPr lang="en-US" altLang="en-US" dirty="0">
                <a:solidFill>
                  <a:schemeClr val="tx1">
                    <a:lumMod val="65000"/>
                    <a:lumOff val="35000"/>
                  </a:schemeClr>
                </a:solidFill>
                <a:latin typeface="Roboto Medium" panose="02000000000000000000" pitchFamily="2" charset="0"/>
                <a:ea typeface="Roboto Medium" panose="02000000000000000000" pitchFamily="2" charset="0"/>
                <a:cs typeface="Roboto Medium" panose="02000000000000000000" pitchFamily="2" charset="0"/>
              </a:rPr>
              <a:t>Number of Safety Reports</a:t>
            </a:r>
          </a:p>
        </p:txBody>
      </p:sp>
      <p:sp>
        <p:nvSpPr>
          <p:cNvPr id="10" name="Hexagon 9">
            <a:extLst>
              <a:ext uri="{FF2B5EF4-FFF2-40B4-BE49-F238E27FC236}">
                <a16:creationId xmlns:a16="http://schemas.microsoft.com/office/drawing/2014/main" id="{69EEAA68-0603-FD43-B4B3-232915C329CE}"/>
              </a:ext>
            </a:extLst>
          </p:cNvPr>
          <p:cNvSpPr/>
          <p:nvPr/>
        </p:nvSpPr>
        <p:spPr>
          <a:xfrm>
            <a:off x="1004592" y="2737846"/>
            <a:ext cx="2174390" cy="1872831"/>
          </a:xfrm>
          <a:prstGeom prst="hexagon">
            <a:avLst/>
          </a:prstGeom>
          <a:solidFill>
            <a:schemeClr val="accent2"/>
          </a:solidFill>
          <a:ln>
            <a:noFill/>
          </a:ln>
          <a:effectLst>
            <a:outerShdw blurRad="139700" dist="38100" dir="5400000" algn="t" rotWithShape="0">
              <a:prstClr val="black">
                <a:alpha val="13000"/>
              </a:prstClr>
            </a:outerShdw>
          </a:effectLst>
        </p:spPr>
        <p:txBody>
          <a:bodyPr wrap="square" lIns="0" tIns="0" rIns="0" bIns="0" rtlCol="0" anchor="ctr" anchorCtr="0">
            <a:noAutofit/>
          </a:bodyPr>
          <a:lstStyle/>
          <a:p>
            <a:pPr marL="182880" algn="ctr">
              <a:lnSpc>
                <a:spcPts val="2180"/>
              </a:lnSpc>
            </a:pPr>
            <a:r>
              <a:rPr lang="en-US" sz="4000" b="1" dirty="0">
                <a:solidFill>
                  <a:schemeClr val="bg1"/>
                </a:solidFill>
                <a:latin typeface="Roboto" panose="02000000000000000000" pitchFamily="2" charset="0"/>
                <a:ea typeface="Roboto" panose="02000000000000000000" pitchFamily="2" charset="0"/>
              </a:rPr>
              <a:t>80%</a:t>
            </a:r>
          </a:p>
        </p:txBody>
      </p:sp>
      <p:sp>
        <p:nvSpPr>
          <p:cNvPr id="11" name="Hexagon 10">
            <a:extLst>
              <a:ext uri="{FF2B5EF4-FFF2-40B4-BE49-F238E27FC236}">
                <a16:creationId xmlns:a16="http://schemas.microsoft.com/office/drawing/2014/main" id="{9589F088-B113-7842-95F7-7E3082BF1243}"/>
              </a:ext>
            </a:extLst>
          </p:cNvPr>
          <p:cNvSpPr/>
          <p:nvPr/>
        </p:nvSpPr>
        <p:spPr>
          <a:xfrm>
            <a:off x="4132400" y="2738647"/>
            <a:ext cx="2173460" cy="1872030"/>
          </a:xfrm>
          <a:prstGeom prst="hexagon">
            <a:avLst/>
          </a:prstGeom>
          <a:solidFill>
            <a:schemeClr val="accent2">
              <a:lumMod val="60000"/>
              <a:lumOff val="40000"/>
            </a:schemeClr>
          </a:solidFill>
          <a:ln>
            <a:noFill/>
          </a:ln>
          <a:effectLst>
            <a:outerShdw blurRad="139700" dist="38100" dir="5400000" algn="t" rotWithShape="0">
              <a:prstClr val="black">
                <a:alpha val="13000"/>
              </a:prstClr>
            </a:outerShdw>
          </a:effectLst>
        </p:spPr>
        <p:txBody>
          <a:bodyPr wrap="square" lIns="0" tIns="0" rIns="0" bIns="0" rtlCol="0" anchor="ctr" anchorCtr="0">
            <a:noAutofit/>
          </a:bodyPr>
          <a:lstStyle/>
          <a:p>
            <a:pPr marL="182880">
              <a:lnSpc>
                <a:spcPts val="2180"/>
              </a:lnSpc>
            </a:pPr>
            <a:r>
              <a:rPr lang="en-US" sz="4000" b="1" dirty="0">
                <a:solidFill>
                  <a:schemeClr val="bg1"/>
                </a:solidFill>
                <a:latin typeface="Roboto" panose="02000000000000000000" pitchFamily="2" charset="0"/>
                <a:ea typeface="Roboto" panose="02000000000000000000" pitchFamily="2" charset="0"/>
              </a:rPr>
              <a:t>170%</a:t>
            </a:r>
          </a:p>
        </p:txBody>
      </p:sp>
      <p:sp>
        <p:nvSpPr>
          <p:cNvPr id="17" name="Hexagon 16">
            <a:extLst>
              <a:ext uri="{FF2B5EF4-FFF2-40B4-BE49-F238E27FC236}">
                <a16:creationId xmlns:a16="http://schemas.microsoft.com/office/drawing/2014/main" id="{3A7D0695-3FCF-504F-862F-F485B5B5A31D}"/>
              </a:ext>
            </a:extLst>
          </p:cNvPr>
          <p:cNvSpPr/>
          <p:nvPr/>
        </p:nvSpPr>
        <p:spPr>
          <a:xfrm>
            <a:off x="8742499" y="2662814"/>
            <a:ext cx="2173460" cy="1872030"/>
          </a:xfrm>
          <a:prstGeom prst="hexagon">
            <a:avLst/>
          </a:prstGeom>
          <a:solidFill>
            <a:schemeClr val="accent2">
              <a:lumMod val="50000"/>
            </a:schemeClr>
          </a:solidFill>
          <a:ln>
            <a:noFill/>
          </a:ln>
          <a:effectLst>
            <a:outerShdw blurRad="139700" dist="38100" dir="5400000" algn="t" rotWithShape="0">
              <a:prstClr val="black">
                <a:alpha val="13000"/>
              </a:prstClr>
            </a:outerShdw>
          </a:effectLst>
        </p:spPr>
        <p:txBody>
          <a:bodyPr wrap="square" lIns="0" tIns="0" rIns="0" bIns="0" rtlCol="0" anchor="ctr" anchorCtr="0">
            <a:noAutofit/>
          </a:bodyPr>
          <a:lstStyle/>
          <a:p>
            <a:pPr marL="182880" algn="ctr">
              <a:lnSpc>
                <a:spcPts val="2180"/>
              </a:lnSpc>
            </a:pPr>
            <a:r>
              <a:rPr lang="en-US" sz="4000" b="1" dirty="0">
                <a:solidFill>
                  <a:schemeClr val="bg1"/>
                </a:solidFill>
                <a:latin typeface="Roboto" panose="02000000000000000000" pitchFamily="2" charset="0"/>
                <a:ea typeface="Roboto" panose="02000000000000000000" pitchFamily="2" charset="0"/>
              </a:rPr>
              <a:t>20%</a:t>
            </a:r>
          </a:p>
        </p:txBody>
      </p:sp>
      <p:sp>
        <p:nvSpPr>
          <p:cNvPr id="18" name="Rectangle 4">
            <a:extLst>
              <a:ext uri="{FF2B5EF4-FFF2-40B4-BE49-F238E27FC236}">
                <a16:creationId xmlns:a16="http://schemas.microsoft.com/office/drawing/2014/main" id="{4C78675A-B4E6-3146-AC6B-FC8F998D4B9B}"/>
              </a:ext>
            </a:extLst>
          </p:cNvPr>
          <p:cNvSpPr>
            <a:spLocks noChangeArrowheads="1"/>
          </p:cNvSpPr>
          <p:nvPr/>
        </p:nvSpPr>
        <p:spPr bwMode="auto">
          <a:xfrm>
            <a:off x="7646218" y="4765530"/>
            <a:ext cx="43660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3pPr>
            <a:lvl4pPr marL="1600200" indent="-228600">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4pPr>
            <a:lvl5pPr marL="2057400" indent="-228600">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9pPr>
          </a:lstStyle>
          <a:p>
            <a:pPr algn="ctr">
              <a:spcBef>
                <a:spcPct val="0"/>
              </a:spcBef>
              <a:buFontTx/>
              <a:buNone/>
            </a:pPr>
            <a:r>
              <a:rPr lang="en-US" altLang="en-US" dirty="0">
                <a:solidFill>
                  <a:schemeClr val="tx1">
                    <a:lumMod val="65000"/>
                    <a:lumOff val="35000"/>
                  </a:schemeClr>
                </a:solidFill>
                <a:latin typeface="Roboto Medium" panose="02000000000000000000" pitchFamily="2" charset="0"/>
                <a:ea typeface="Roboto Medium" panose="02000000000000000000" pitchFamily="2" charset="0"/>
                <a:cs typeface="Roboto Medium" panose="02000000000000000000" pitchFamily="2" charset="0"/>
              </a:rPr>
              <a:t>Number of Sites</a:t>
            </a:r>
          </a:p>
        </p:txBody>
      </p:sp>
      <p:sp>
        <p:nvSpPr>
          <p:cNvPr id="19" name="TextBox 18">
            <a:extLst>
              <a:ext uri="{FF2B5EF4-FFF2-40B4-BE49-F238E27FC236}">
                <a16:creationId xmlns:a16="http://schemas.microsoft.com/office/drawing/2014/main" id="{3A4C0E60-6EB5-CE49-BA81-5C376A9B0824}"/>
              </a:ext>
            </a:extLst>
          </p:cNvPr>
          <p:cNvSpPr txBox="1"/>
          <p:nvPr/>
        </p:nvSpPr>
        <p:spPr>
          <a:xfrm>
            <a:off x="8727504" y="1904564"/>
            <a:ext cx="2203450" cy="646331"/>
          </a:xfrm>
          <a:prstGeom prst="rect">
            <a:avLst/>
          </a:prstGeom>
          <a:noFill/>
        </p:spPr>
        <p:txBody>
          <a:bodyPr lIns="0" rIns="0" anchor="b">
            <a:spAutoFit/>
          </a:bodyPr>
          <a:lstStyle/>
          <a:p>
            <a:pPr algn="ctr">
              <a:defRPr/>
            </a:pPr>
            <a:r>
              <a:rPr lang="en-US" cap="all" dirty="0">
                <a:solidFill>
                  <a:schemeClr val="accent1"/>
                </a:solidFill>
                <a:latin typeface="Roboto Medium" panose="02000000000000000000" pitchFamily="2" charset="0"/>
                <a:ea typeface="Roboto Medium" panose="02000000000000000000" pitchFamily="2" charset="0"/>
                <a:cs typeface="Roboto Medium" panose="02000000000000000000" pitchFamily="2" charset="0"/>
              </a:rPr>
              <a:t>REFUSED TO PROCESS</a:t>
            </a:r>
          </a:p>
        </p:txBody>
      </p:sp>
    </p:spTree>
    <p:extLst>
      <p:ext uri="{BB962C8B-B14F-4D97-AF65-F5344CB8AC3E}">
        <p14:creationId xmlns:p14="http://schemas.microsoft.com/office/powerpoint/2010/main" val="1514671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A000E0F-9982-BA42-A3EF-A1930366DD78}"/>
              </a:ext>
            </a:extLst>
          </p:cNvPr>
          <p:cNvSpPr>
            <a:spLocks noGrp="1"/>
          </p:cNvSpPr>
          <p:nvPr>
            <p:ph type="title"/>
          </p:nvPr>
        </p:nvSpPr>
        <p:spPr/>
        <p:txBody>
          <a:bodyPr/>
          <a:lstStyle/>
          <a:p>
            <a:r>
              <a:rPr lang="en-US" altLang="en-US" dirty="0">
                <a:latin typeface="Roboto" panose="02000000000000000000" pitchFamily="2" charset="0"/>
                <a:ea typeface="Roboto" panose="02000000000000000000" pitchFamily="2" charset="0"/>
                <a:cs typeface="Roboto" panose="02000000000000000000" pitchFamily="2" charset="0"/>
              </a:rPr>
              <a:t>Duplicate Reports</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9BB9FFB5-A850-2145-9856-57566EE4BBB5}"/>
              </a:ext>
            </a:extLst>
          </p:cNvPr>
          <p:cNvSpPr txBox="1"/>
          <p:nvPr/>
        </p:nvSpPr>
        <p:spPr>
          <a:xfrm>
            <a:off x="1829059" y="1984768"/>
            <a:ext cx="2201862" cy="646331"/>
          </a:xfrm>
          <a:prstGeom prst="rect">
            <a:avLst/>
          </a:prstGeom>
          <a:noFill/>
        </p:spPr>
        <p:txBody>
          <a:bodyPr lIns="0" rIns="0" anchor="b">
            <a:spAutoFit/>
          </a:bodyPr>
          <a:lstStyle/>
          <a:p>
            <a:pPr algn="ctr">
              <a:defRPr/>
            </a:pPr>
            <a:r>
              <a:rPr lang="en-US" cap="all" dirty="0">
                <a:solidFill>
                  <a:schemeClr val="accent1"/>
                </a:solidFill>
                <a:latin typeface="Roboto Medium" panose="02000000000000000000" pitchFamily="2" charset="0"/>
                <a:ea typeface="Roboto Medium" panose="02000000000000000000" pitchFamily="2" charset="0"/>
                <a:cs typeface="Roboto Medium" panose="02000000000000000000" pitchFamily="2" charset="0"/>
              </a:rPr>
              <a:t>Per study coordinator</a:t>
            </a:r>
          </a:p>
        </p:txBody>
      </p:sp>
      <p:sp>
        <p:nvSpPr>
          <p:cNvPr id="8" name="TextBox 7">
            <a:extLst>
              <a:ext uri="{FF2B5EF4-FFF2-40B4-BE49-F238E27FC236}">
                <a16:creationId xmlns:a16="http://schemas.microsoft.com/office/drawing/2014/main" id="{1CE46E06-9DED-1348-9ABD-7CABF6EF4374}"/>
              </a:ext>
            </a:extLst>
          </p:cNvPr>
          <p:cNvSpPr txBox="1"/>
          <p:nvPr/>
        </p:nvSpPr>
        <p:spPr>
          <a:xfrm>
            <a:off x="5003230" y="2076020"/>
            <a:ext cx="2203450" cy="369332"/>
          </a:xfrm>
          <a:prstGeom prst="rect">
            <a:avLst/>
          </a:prstGeom>
          <a:noFill/>
        </p:spPr>
        <p:txBody>
          <a:bodyPr lIns="0" rIns="0" anchor="b">
            <a:spAutoFit/>
          </a:bodyPr>
          <a:lstStyle>
            <a:defPPr>
              <a:defRPr lang="en-US"/>
            </a:defPPr>
            <a:lvl1pPr algn="ctr">
              <a:defRPr sz="2000" b="1" cap="all"/>
            </a:lvl1pPr>
          </a:lstStyle>
          <a:p>
            <a:pPr>
              <a:defRPr/>
            </a:pPr>
            <a:r>
              <a:rPr lang="en-US" sz="1800" b="0" dirty="0">
                <a:solidFill>
                  <a:schemeClr val="accent1"/>
                </a:solidFill>
                <a:latin typeface="Roboto Medium" panose="02000000000000000000" pitchFamily="2" charset="0"/>
                <a:ea typeface="Roboto Medium" panose="02000000000000000000" pitchFamily="2" charset="0"/>
                <a:cs typeface="Roboto Medium" panose="02000000000000000000" pitchFamily="2" charset="0"/>
              </a:rPr>
              <a:t>Per Compound</a:t>
            </a:r>
          </a:p>
        </p:txBody>
      </p:sp>
      <p:sp>
        <p:nvSpPr>
          <p:cNvPr id="9" name="Rectangle 4">
            <a:extLst>
              <a:ext uri="{FF2B5EF4-FFF2-40B4-BE49-F238E27FC236}">
                <a16:creationId xmlns:a16="http://schemas.microsoft.com/office/drawing/2014/main" id="{5AC721F1-249C-E141-B66D-D223086D82AC}"/>
              </a:ext>
            </a:extLst>
          </p:cNvPr>
          <p:cNvSpPr>
            <a:spLocks noChangeArrowheads="1"/>
          </p:cNvSpPr>
          <p:nvPr/>
        </p:nvSpPr>
        <p:spPr bwMode="auto">
          <a:xfrm>
            <a:off x="3921944" y="4994130"/>
            <a:ext cx="43660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marL="742950" indent="-285750">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3pPr>
            <a:lvl4pPr marL="1600200" indent="-228600">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4pPr>
            <a:lvl5pPr marL="2057400" indent="-228600">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9pPr>
          </a:lstStyle>
          <a:p>
            <a:pPr algn="ctr">
              <a:spcBef>
                <a:spcPct val="0"/>
              </a:spcBef>
              <a:buFontTx/>
              <a:buNone/>
            </a:pPr>
            <a:r>
              <a:rPr lang="en-US" altLang="en-US" dirty="0">
                <a:solidFill>
                  <a:schemeClr val="tx1">
                    <a:lumMod val="65000"/>
                    <a:lumOff val="35000"/>
                  </a:schemeClr>
                </a:solidFill>
                <a:latin typeface="Roboto Medium" panose="02000000000000000000" pitchFamily="2" charset="0"/>
                <a:ea typeface="Roboto Medium" panose="02000000000000000000" pitchFamily="2" charset="0"/>
                <a:cs typeface="Roboto Medium" panose="02000000000000000000" pitchFamily="2" charset="0"/>
              </a:rPr>
              <a:t>Average Number of Trials</a:t>
            </a:r>
          </a:p>
        </p:txBody>
      </p:sp>
      <p:sp>
        <p:nvSpPr>
          <p:cNvPr id="10" name="Hexagon 9">
            <a:extLst>
              <a:ext uri="{FF2B5EF4-FFF2-40B4-BE49-F238E27FC236}">
                <a16:creationId xmlns:a16="http://schemas.microsoft.com/office/drawing/2014/main" id="{1BA6B735-695B-7742-8261-F0017B9F3551}"/>
              </a:ext>
            </a:extLst>
          </p:cNvPr>
          <p:cNvSpPr/>
          <p:nvPr/>
        </p:nvSpPr>
        <p:spPr>
          <a:xfrm>
            <a:off x="1890417" y="2700330"/>
            <a:ext cx="2174390" cy="1872831"/>
          </a:xfrm>
          <a:prstGeom prst="hexagon">
            <a:avLst/>
          </a:prstGeom>
          <a:solidFill>
            <a:schemeClr val="accent2"/>
          </a:solidFill>
          <a:ln>
            <a:noFill/>
          </a:ln>
          <a:effectLst>
            <a:outerShdw blurRad="139700" dist="38100" dir="5400000" algn="t" rotWithShape="0">
              <a:prstClr val="black">
                <a:alpha val="13000"/>
              </a:prstClr>
            </a:outerShdw>
          </a:effectLst>
        </p:spPr>
        <p:txBody>
          <a:bodyPr wrap="square" lIns="0" tIns="182880" rIns="182880" bIns="0" rtlCol="0" anchor="ctr" anchorCtr="0">
            <a:noAutofit/>
          </a:bodyPr>
          <a:lstStyle/>
          <a:p>
            <a:pPr marL="182880" algn="ctr">
              <a:lnSpc>
                <a:spcPts val="2180"/>
              </a:lnSpc>
            </a:pPr>
            <a:r>
              <a:rPr lang="en-US" sz="4000" b="1" dirty="0">
                <a:solidFill>
                  <a:schemeClr val="bg1"/>
                </a:solidFill>
                <a:latin typeface="Roboto" panose="02000000000000000000" pitchFamily="2" charset="0"/>
                <a:ea typeface="Roboto" panose="02000000000000000000" pitchFamily="2" charset="0"/>
              </a:rPr>
              <a:t>7</a:t>
            </a:r>
          </a:p>
        </p:txBody>
      </p:sp>
      <p:sp>
        <p:nvSpPr>
          <p:cNvPr id="11" name="Hexagon 10">
            <a:extLst>
              <a:ext uri="{FF2B5EF4-FFF2-40B4-BE49-F238E27FC236}">
                <a16:creationId xmlns:a16="http://schemas.microsoft.com/office/drawing/2014/main" id="{D8D03703-53B5-EB4F-844A-B2D41EA9D5A7}"/>
              </a:ext>
            </a:extLst>
          </p:cNvPr>
          <p:cNvSpPr/>
          <p:nvPr/>
        </p:nvSpPr>
        <p:spPr>
          <a:xfrm>
            <a:off x="5018225" y="2700730"/>
            <a:ext cx="2173460" cy="1872030"/>
          </a:xfrm>
          <a:prstGeom prst="hexagon">
            <a:avLst/>
          </a:prstGeom>
          <a:solidFill>
            <a:schemeClr val="accent2">
              <a:lumMod val="60000"/>
              <a:lumOff val="40000"/>
            </a:schemeClr>
          </a:solidFill>
          <a:ln>
            <a:noFill/>
          </a:ln>
          <a:effectLst>
            <a:outerShdw blurRad="139700" dist="38100" dir="5400000" algn="t" rotWithShape="0">
              <a:prstClr val="black">
                <a:alpha val="13000"/>
              </a:prstClr>
            </a:outerShdw>
          </a:effectLst>
        </p:spPr>
        <p:txBody>
          <a:bodyPr wrap="square" lIns="91440" tIns="91440" rIns="0" bIns="0" rtlCol="0" anchor="ctr" anchorCtr="0">
            <a:noAutofit/>
          </a:bodyPr>
          <a:lstStyle/>
          <a:p>
            <a:pPr marL="182880">
              <a:lnSpc>
                <a:spcPts val="2180"/>
              </a:lnSpc>
            </a:pPr>
            <a:r>
              <a:rPr lang="en-US" sz="4000" b="1" dirty="0">
                <a:solidFill>
                  <a:schemeClr val="bg1"/>
                </a:solidFill>
                <a:latin typeface="Roboto" panose="02000000000000000000" pitchFamily="2" charset="0"/>
                <a:ea typeface="Roboto" panose="02000000000000000000" pitchFamily="2" charset="0"/>
              </a:rPr>
              <a:t>17.5</a:t>
            </a:r>
          </a:p>
        </p:txBody>
      </p:sp>
      <p:sp>
        <p:nvSpPr>
          <p:cNvPr id="12" name="Hexagon 11">
            <a:extLst>
              <a:ext uri="{FF2B5EF4-FFF2-40B4-BE49-F238E27FC236}">
                <a16:creationId xmlns:a16="http://schemas.microsoft.com/office/drawing/2014/main" id="{61B0C585-E18C-C849-A9CE-B058032984BD}"/>
              </a:ext>
            </a:extLst>
          </p:cNvPr>
          <p:cNvSpPr/>
          <p:nvPr/>
        </p:nvSpPr>
        <p:spPr>
          <a:xfrm>
            <a:off x="8193984" y="2700730"/>
            <a:ext cx="2173460" cy="1872030"/>
          </a:xfrm>
          <a:prstGeom prst="hexagon">
            <a:avLst/>
          </a:prstGeom>
          <a:solidFill>
            <a:schemeClr val="accent2">
              <a:lumMod val="50000"/>
            </a:schemeClr>
          </a:solidFill>
          <a:ln>
            <a:noFill/>
          </a:ln>
          <a:effectLst>
            <a:outerShdw blurRad="139700" dist="38100" dir="5400000" algn="t" rotWithShape="0">
              <a:prstClr val="black">
                <a:alpha val="13000"/>
              </a:prstClr>
            </a:outerShdw>
          </a:effectLst>
        </p:spPr>
        <p:txBody>
          <a:bodyPr wrap="square" lIns="0" tIns="91440" rIns="182880" bIns="0" rtlCol="0" anchor="ctr" anchorCtr="0">
            <a:noAutofit/>
          </a:bodyPr>
          <a:lstStyle/>
          <a:p>
            <a:pPr marL="182880" algn="ctr">
              <a:lnSpc>
                <a:spcPts val="2180"/>
              </a:lnSpc>
            </a:pPr>
            <a:r>
              <a:rPr lang="en-US" sz="4000" b="1" dirty="0">
                <a:solidFill>
                  <a:schemeClr val="bg1"/>
                </a:solidFill>
                <a:latin typeface="Roboto" panose="02000000000000000000" pitchFamily="2" charset="0"/>
                <a:ea typeface="Roboto" panose="02000000000000000000" pitchFamily="2" charset="0"/>
              </a:rPr>
              <a:t>3.1</a:t>
            </a:r>
          </a:p>
        </p:txBody>
      </p:sp>
      <p:sp>
        <p:nvSpPr>
          <p:cNvPr id="14" name="TextBox 13">
            <a:extLst>
              <a:ext uri="{FF2B5EF4-FFF2-40B4-BE49-F238E27FC236}">
                <a16:creationId xmlns:a16="http://schemas.microsoft.com/office/drawing/2014/main" id="{645196AF-D24D-9C41-8423-2D251D80373B}"/>
              </a:ext>
            </a:extLst>
          </p:cNvPr>
          <p:cNvSpPr txBox="1"/>
          <p:nvPr/>
        </p:nvSpPr>
        <p:spPr>
          <a:xfrm>
            <a:off x="8178989" y="1984768"/>
            <a:ext cx="2203450" cy="646331"/>
          </a:xfrm>
          <a:prstGeom prst="rect">
            <a:avLst/>
          </a:prstGeom>
          <a:noFill/>
        </p:spPr>
        <p:txBody>
          <a:bodyPr lIns="0" rIns="0" anchor="b">
            <a:spAutoFit/>
          </a:bodyPr>
          <a:lstStyle/>
          <a:p>
            <a:pPr algn="ctr">
              <a:defRPr/>
            </a:pPr>
            <a:r>
              <a:rPr lang="en-US" cap="all" dirty="0">
                <a:solidFill>
                  <a:schemeClr val="accent1"/>
                </a:solidFill>
                <a:latin typeface="Roboto Medium" panose="02000000000000000000" pitchFamily="2" charset="0"/>
                <a:ea typeface="Roboto Medium" panose="02000000000000000000" pitchFamily="2" charset="0"/>
                <a:cs typeface="Roboto Medium" panose="02000000000000000000" pitchFamily="2" charset="0"/>
              </a:rPr>
              <a:t>On same compound</a:t>
            </a:r>
          </a:p>
        </p:txBody>
      </p:sp>
    </p:spTree>
    <p:extLst>
      <p:ext uri="{BB962C8B-B14F-4D97-AF65-F5344CB8AC3E}">
        <p14:creationId xmlns:p14="http://schemas.microsoft.com/office/powerpoint/2010/main" val="1319382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30118CDA-CF3A-374E-9611-62FAEA0422C0}"/>
              </a:ext>
            </a:extLst>
          </p:cNvPr>
          <p:cNvSpPr txBox="1">
            <a:spLocks/>
          </p:cNvSpPr>
          <p:nvPr/>
        </p:nvSpPr>
        <p:spPr>
          <a:xfrm>
            <a:off x="913013" y="2512344"/>
            <a:ext cx="3052843" cy="1624405"/>
          </a:xfrm>
          <a:prstGeom prst="rect">
            <a:avLst/>
          </a:prstGeom>
        </p:spPr>
        <p:txBody>
          <a:bodyPr lIns="0" tIns="0" rIns="180000" bIns="18000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31520">
              <a:lnSpc>
                <a:spcPts val="2600"/>
              </a:lnSpc>
            </a:pPr>
            <a:r>
              <a:rPr lang="en-US" dirty="0">
                <a:solidFill>
                  <a:schemeClr val="tx1">
                    <a:lumMod val="65000"/>
                    <a:lumOff val="35000"/>
                  </a:schemeClr>
                </a:solidFill>
                <a:latin typeface="Roboto Medium" panose="02000000000000000000" pitchFamily="2" charset="0"/>
                <a:ea typeface="Roboto Medium" panose="02000000000000000000" pitchFamily="2" charset="0"/>
              </a:rPr>
              <a:t>61% Sites&gt;80 Hours/Month Staff Time</a:t>
            </a:r>
            <a:endParaRPr lang="en-US" sz="1600" dirty="0">
              <a:solidFill>
                <a:schemeClr val="tx1">
                  <a:lumMod val="65000"/>
                  <a:lumOff val="35000"/>
                </a:schemeClr>
              </a:solidFill>
              <a:latin typeface="Roboto Medium" panose="02000000000000000000" pitchFamily="2" charset="0"/>
              <a:ea typeface="Roboto Medium" panose="02000000000000000000" pitchFamily="2" charset="0"/>
            </a:endParaRPr>
          </a:p>
          <a:p>
            <a:pPr>
              <a:lnSpc>
                <a:spcPts val="2100"/>
              </a:lnSpc>
            </a:pPr>
            <a:r>
              <a:rPr lang="en-US" sz="1400" dirty="0">
                <a:solidFill>
                  <a:schemeClr val="tx1">
                    <a:lumMod val="65000"/>
                    <a:lumOff val="35000"/>
                  </a:schemeClr>
                </a:solidFill>
                <a:latin typeface="Roboto" panose="02000000000000000000" pitchFamily="2" charset="0"/>
                <a:ea typeface="Roboto" panose="02000000000000000000" pitchFamily="2" charset="0"/>
              </a:rPr>
              <a:t>Including triage, review, forwarding, archiving and monitoring</a:t>
            </a:r>
          </a:p>
        </p:txBody>
      </p:sp>
      <p:sp>
        <p:nvSpPr>
          <p:cNvPr id="13" name="Text Placeholder 4">
            <a:extLst>
              <a:ext uri="{FF2B5EF4-FFF2-40B4-BE49-F238E27FC236}">
                <a16:creationId xmlns:a16="http://schemas.microsoft.com/office/drawing/2014/main" id="{602C7AC8-8181-3249-B988-717DBD684799}"/>
              </a:ext>
            </a:extLst>
          </p:cNvPr>
          <p:cNvSpPr txBox="1">
            <a:spLocks/>
          </p:cNvSpPr>
          <p:nvPr/>
        </p:nvSpPr>
        <p:spPr>
          <a:xfrm>
            <a:off x="4908606" y="2512344"/>
            <a:ext cx="3110923" cy="1909327"/>
          </a:xfrm>
          <a:prstGeom prst="rect">
            <a:avLst/>
          </a:prstGeom>
        </p:spPr>
        <p:txBody>
          <a:bodyPr lIns="0" tIns="0" rIns="180000" bIns="18000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31520">
              <a:lnSpc>
                <a:spcPts val="2600"/>
              </a:lnSpc>
            </a:pPr>
            <a:r>
              <a:rPr lang="en-US" dirty="0">
                <a:solidFill>
                  <a:schemeClr val="tx1">
                    <a:lumMod val="65000"/>
                    <a:lumOff val="35000"/>
                  </a:schemeClr>
                </a:solidFill>
                <a:latin typeface="Roboto Medium" panose="02000000000000000000" pitchFamily="2" charset="0"/>
                <a:ea typeface="Roboto Medium" panose="02000000000000000000" pitchFamily="2" charset="0"/>
              </a:rPr>
              <a:t>$26 – Actual Site Costs Per Report</a:t>
            </a:r>
            <a:endParaRPr lang="en-US" sz="1600" dirty="0">
              <a:solidFill>
                <a:schemeClr val="tx1">
                  <a:lumMod val="65000"/>
                  <a:lumOff val="35000"/>
                </a:schemeClr>
              </a:solidFill>
              <a:latin typeface="Roboto Medium" panose="02000000000000000000" pitchFamily="2" charset="0"/>
              <a:ea typeface="Roboto Medium" panose="02000000000000000000" pitchFamily="2" charset="0"/>
            </a:endParaRPr>
          </a:p>
          <a:p>
            <a:pPr>
              <a:lnSpc>
                <a:spcPts val="2100"/>
              </a:lnSpc>
            </a:pPr>
            <a:r>
              <a:rPr lang="en-US" sz="1400" dirty="0">
                <a:solidFill>
                  <a:schemeClr val="tx1">
                    <a:lumMod val="65000"/>
                    <a:lumOff val="35000"/>
                  </a:schemeClr>
                </a:solidFill>
                <a:latin typeface="Roboto" panose="02000000000000000000" pitchFamily="2" charset="0"/>
                <a:ea typeface="Roboto" panose="02000000000000000000" pitchFamily="2" charset="0"/>
              </a:rPr>
              <a:t>Range from $9-$56, not including monitoring and annual archiving costs</a:t>
            </a:r>
          </a:p>
        </p:txBody>
      </p:sp>
      <p:sp>
        <p:nvSpPr>
          <p:cNvPr id="14" name="Text Placeholder 4">
            <a:extLst>
              <a:ext uri="{FF2B5EF4-FFF2-40B4-BE49-F238E27FC236}">
                <a16:creationId xmlns:a16="http://schemas.microsoft.com/office/drawing/2014/main" id="{4AED6E34-AEE4-794F-B29E-0772D4AEC334}"/>
              </a:ext>
            </a:extLst>
          </p:cNvPr>
          <p:cNvSpPr txBox="1">
            <a:spLocks/>
          </p:cNvSpPr>
          <p:nvPr/>
        </p:nvSpPr>
        <p:spPr>
          <a:xfrm>
            <a:off x="8814243" y="2512344"/>
            <a:ext cx="2957270" cy="1783431"/>
          </a:xfrm>
          <a:prstGeom prst="rect">
            <a:avLst/>
          </a:prstGeom>
        </p:spPr>
        <p:txBody>
          <a:bodyPr lIns="0" tIns="0" rIns="180000" bIns="18000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31520">
              <a:lnSpc>
                <a:spcPts val="2600"/>
              </a:lnSpc>
            </a:pPr>
            <a:r>
              <a:rPr lang="en-US" dirty="0">
                <a:solidFill>
                  <a:schemeClr val="tx1">
                    <a:lumMod val="65000"/>
                    <a:lumOff val="35000"/>
                  </a:schemeClr>
                </a:solidFill>
                <a:latin typeface="Roboto Medium" panose="02000000000000000000" pitchFamily="2" charset="0"/>
                <a:ea typeface="Roboto Medium" panose="02000000000000000000" pitchFamily="2" charset="0"/>
              </a:rPr>
              <a:t>$45 – Average Site Budget Per Report</a:t>
            </a:r>
            <a:endParaRPr lang="en-US" sz="1600" dirty="0">
              <a:solidFill>
                <a:schemeClr val="tx1">
                  <a:lumMod val="65000"/>
                  <a:lumOff val="35000"/>
                </a:schemeClr>
              </a:solidFill>
              <a:latin typeface="Roboto Medium" panose="02000000000000000000" pitchFamily="2" charset="0"/>
              <a:ea typeface="Roboto Medium" panose="02000000000000000000" pitchFamily="2" charset="0"/>
            </a:endParaRPr>
          </a:p>
          <a:p>
            <a:pPr>
              <a:lnSpc>
                <a:spcPts val="2100"/>
              </a:lnSpc>
            </a:pPr>
            <a:r>
              <a:rPr lang="en-US" sz="1400" dirty="0">
                <a:solidFill>
                  <a:schemeClr val="tx1">
                    <a:lumMod val="65000"/>
                    <a:lumOff val="35000"/>
                  </a:schemeClr>
                </a:solidFill>
                <a:latin typeface="Roboto" panose="02000000000000000000" pitchFamily="2" charset="0"/>
                <a:ea typeface="Roboto" panose="02000000000000000000" pitchFamily="2" charset="0"/>
              </a:rPr>
              <a:t>51% Gross Margin per Safety Report</a:t>
            </a:r>
          </a:p>
        </p:txBody>
      </p:sp>
      <p:sp>
        <p:nvSpPr>
          <p:cNvPr id="15" name="Hexagon 14">
            <a:extLst>
              <a:ext uri="{FF2B5EF4-FFF2-40B4-BE49-F238E27FC236}">
                <a16:creationId xmlns:a16="http://schemas.microsoft.com/office/drawing/2014/main" id="{72F8F1F9-6ACE-B94B-A5F4-523741DEBB93}"/>
              </a:ext>
            </a:extLst>
          </p:cNvPr>
          <p:cNvSpPr/>
          <p:nvPr/>
        </p:nvSpPr>
        <p:spPr>
          <a:xfrm>
            <a:off x="913012" y="2566475"/>
            <a:ext cx="573115" cy="493631"/>
          </a:xfrm>
          <a:prstGeom prst="hexagon">
            <a:avLst/>
          </a:prstGeom>
          <a:solidFill>
            <a:schemeClr val="accent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a:solidFill>
                <a:srgbClr val="4D4D4D"/>
              </a:solidFill>
            </a:endParaRPr>
          </a:p>
        </p:txBody>
      </p:sp>
      <p:sp>
        <p:nvSpPr>
          <p:cNvPr id="16" name="Hexagon 15">
            <a:extLst>
              <a:ext uri="{FF2B5EF4-FFF2-40B4-BE49-F238E27FC236}">
                <a16:creationId xmlns:a16="http://schemas.microsoft.com/office/drawing/2014/main" id="{5D054C73-C81E-2248-BA66-2811292AE4AF}"/>
              </a:ext>
            </a:extLst>
          </p:cNvPr>
          <p:cNvSpPr/>
          <p:nvPr/>
        </p:nvSpPr>
        <p:spPr>
          <a:xfrm>
            <a:off x="4908606" y="2566475"/>
            <a:ext cx="573115" cy="493631"/>
          </a:xfrm>
          <a:prstGeom prst="hexagon">
            <a:avLst/>
          </a:prstGeom>
          <a:solidFill>
            <a:schemeClr val="accent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a:solidFill>
                <a:srgbClr val="4D4D4D"/>
              </a:solidFill>
            </a:endParaRPr>
          </a:p>
        </p:txBody>
      </p:sp>
      <p:sp>
        <p:nvSpPr>
          <p:cNvPr id="17" name="Hexagon 16">
            <a:extLst>
              <a:ext uri="{FF2B5EF4-FFF2-40B4-BE49-F238E27FC236}">
                <a16:creationId xmlns:a16="http://schemas.microsoft.com/office/drawing/2014/main" id="{4512247A-82A6-8742-93C2-DDF75C9C2C84}"/>
              </a:ext>
            </a:extLst>
          </p:cNvPr>
          <p:cNvSpPr/>
          <p:nvPr/>
        </p:nvSpPr>
        <p:spPr>
          <a:xfrm>
            <a:off x="8814243" y="2566475"/>
            <a:ext cx="573115" cy="493631"/>
          </a:xfrm>
          <a:prstGeom prst="hexagon">
            <a:avLst/>
          </a:prstGeom>
          <a:solidFill>
            <a:schemeClr val="accent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a:solidFill>
                <a:srgbClr val="4D4D4D"/>
              </a:solidFill>
            </a:endParaRPr>
          </a:p>
        </p:txBody>
      </p:sp>
      <p:sp>
        <p:nvSpPr>
          <p:cNvPr id="18" name="Text Placeholder 4">
            <a:extLst>
              <a:ext uri="{FF2B5EF4-FFF2-40B4-BE49-F238E27FC236}">
                <a16:creationId xmlns:a16="http://schemas.microsoft.com/office/drawing/2014/main" id="{BC3DA657-E9B2-EA46-923B-FE886B2F0FB7}"/>
              </a:ext>
            </a:extLst>
          </p:cNvPr>
          <p:cNvSpPr txBox="1">
            <a:spLocks/>
          </p:cNvSpPr>
          <p:nvPr/>
        </p:nvSpPr>
        <p:spPr>
          <a:xfrm>
            <a:off x="882015" y="2664547"/>
            <a:ext cx="836586" cy="449690"/>
          </a:xfrm>
          <a:prstGeom prst="rect">
            <a:avLst/>
          </a:prstGeom>
        </p:spPr>
        <p:txBody>
          <a:bodyPr lIns="0" tIns="0" rIns="180000" bIns="18000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ts val="2600"/>
              </a:lnSpc>
            </a:pPr>
            <a:r>
              <a:rPr lang="en-US" dirty="0">
                <a:solidFill>
                  <a:schemeClr val="bg1"/>
                </a:solidFill>
                <a:latin typeface="Roboto Medium" panose="02000000000000000000" pitchFamily="2" charset="0"/>
                <a:ea typeface="Roboto Medium" panose="02000000000000000000" pitchFamily="2" charset="0"/>
              </a:rPr>
              <a:t>1</a:t>
            </a:r>
            <a:endParaRPr lang="en-US" dirty="0">
              <a:solidFill>
                <a:schemeClr val="bg1"/>
              </a:solidFill>
              <a:latin typeface="Roboto" panose="02000000000000000000" pitchFamily="2" charset="0"/>
              <a:ea typeface="Roboto" panose="02000000000000000000" pitchFamily="2" charset="0"/>
            </a:endParaRPr>
          </a:p>
        </p:txBody>
      </p:sp>
      <p:sp>
        <p:nvSpPr>
          <p:cNvPr id="19" name="TextBox 18">
            <a:extLst>
              <a:ext uri="{FF2B5EF4-FFF2-40B4-BE49-F238E27FC236}">
                <a16:creationId xmlns:a16="http://schemas.microsoft.com/office/drawing/2014/main" id="{04986D98-4655-C94E-9A58-6231AF668E28}"/>
              </a:ext>
            </a:extLst>
          </p:cNvPr>
          <p:cNvSpPr txBox="1"/>
          <p:nvPr/>
        </p:nvSpPr>
        <p:spPr>
          <a:xfrm>
            <a:off x="2175802" y="2802772"/>
            <a:ext cx="0" cy="0"/>
          </a:xfrm>
          <a:prstGeom prst="rect">
            <a:avLst/>
          </a:prstGeom>
          <a:solidFill>
            <a:schemeClr val="bg1"/>
          </a:solidFill>
          <a:ln>
            <a:noFill/>
          </a:ln>
          <a:effectLst>
            <a:outerShdw blurRad="304800" dist="38100" dir="5400000" algn="t" rotWithShape="0">
              <a:prstClr val="black">
                <a:alpha val="13000"/>
              </a:prstClr>
            </a:outerShdw>
          </a:effectLst>
        </p:spPr>
        <p:txBody>
          <a:bodyPr wrap="none" lIns="180000" tIns="180000" rIns="180000" bIns="180000" rtlCol="0" anchor="ctr" anchorCtr="0">
            <a:noAutofit/>
          </a:bodyPr>
          <a:lstStyle/>
          <a:p>
            <a:pPr algn="l"/>
            <a:endParaRPr lang="en-US" sz="1600" spc="112" dirty="0">
              <a:solidFill>
                <a:srgbClr val="4D4D4D"/>
              </a:solidFill>
            </a:endParaRPr>
          </a:p>
        </p:txBody>
      </p:sp>
      <p:sp>
        <p:nvSpPr>
          <p:cNvPr id="20" name="TextBox 19">
            <a:extLst>
              <a:ext uri="{FF2B5EF4-FFF2-40B4-BE49-F238E27FC236}">
                <a16:creationId xmlns:a16="http://schemas.microsoft.com/office/drawing/2014/main" id="{D0B37D6A-ED01-0D4A-A0FC-73A8FEA6E5C7}"/>
              </a:ext>
            </a:extLst>
          </p:cNvPr>
          <p:cNvSpPr txBox="1"/>
          <p:nvPr/>
        </p:nvSpPr>
        <p:spPr>
          <a:xfrm>
            <a:off x="2354032" y="2717531"/>
            <a:ext cx="0" cy="0"/>
          </a:xfrm>
          <a:prstGeom prst="rect">
            <a:avLst/>
          </a:prstGeom>
          <a:solidFill>
            <a:schemeClr val="bg1"/>
          </a:solidFill>
          <a:ln>
            <a:noFill/>
          </a:ln>
          <a:effectLst>
            <a:outerShdw blurRad="304800" dist="38100" dir="5400000" algn="t" rotWithShape="0">
              <a:prstClr val="black">
                <a:alpha val="13000"/>
              </a:prstClr>
            </a:outerShdw>
          </a:effectLst>
        </p:spPr>
        <p:txBody>
          <a:bodyPr wrap="none" lIns="180000" tIns="180000" rIns="180000" bIns="180000" rtlCol="0" anchor="ctr" anchorCtr="0">
            <a:noAutofit/>
          </a:bodyPr>
          <a:lstStyle/>
          <a:p>
            <a:pPr algn="l"/>
            <a:endParaRPr lang="en-US" sz="1600" spc="112" dirty="0">
              <a:solidFill>
                <a:srgbClr val="4D4D4D"/>
              </a:solidFill>
            </a:endParaRPr>
          </a:p>
        </p:txBody>
      </p:sp>
      <p:sp>
        <p:nvSpPr>
          <p:cNvPr id="21" name="Text Placeholder 4">
            <a:extLst>
              <a:ext uri="{FF2B5EF4-FFF2-40B4-BE49-F238E27FC236}">
                <a16:creationId xmlns:a16="http://schemas.microsoft.com/office/drawing/2014/main" id="{0163BC49-8B4C-F549-A104-1A19F0A3CBA8}"/>
              </a:ext>
            </a:extLst>
          </p:cNvPr>
          <p:cNvSpPr txBox="1">
            <a:spLocks/>
          </p:cNvSpPr>
          <p:nvPr/>
        </p:nvSpPr>
        <p:spPr>
          <a:xfrm>
            <a:off x="4872827" y="2664547"/>
            <a:ext cx="836586" cy="449690"/>
          </a:xfrm>
          <a:prstGeom prst="rect">
            <a:avLst/>
          </a:prstGeom>
        </p:spPr>
        <p:txBody>
          <a:bodyPr lIns="0" tIns="0" rIns="180000" bIns="18000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ts val="2600"/>
              </a:lnSpc>
            </a:pPr>
            <a:r>
              <a:rPr lang="en-US" dirty="0">
                <a:solidFill>
                  <a:schemeClr val="bg1"/>
                </a:solidFill>
                <a:latin typeface="Roboto Medium" panose="02000000000000000000" pitchFamily="2" charset="0"/>
                <a:ea typeface="Roboto Medium" panose="02000000000000000000" pitchFamily="2" charset="0"/>
              </a:rPr>
              <a:t>2</a:t>
            </a:r>
            <a:endParaRPr lang="en-US" dirty="0">
              <a:solidFill>
                <a:schemeClr val="bg1"/>
              </a:solidFill>
              <a:latin typeface="Roboto" panose="02000000000000000000" pitchFamily="2" charset="0"/>
              <a:ea typeface="Roboto" panose="02000000000000000000" pitchFamily="2" charset="0"/>
            </a:endParaRPr>
          </a:p>
        </p:txBody>
      </p:sp>
      <p:sp>
        <p:nvSpPr>
          <p:cNvPr id="22" name="Text Placeholder 4">
            <a:extLst>
              <a:ext uri="{FF2B5EF4-FFF2-40B4-BE49-F238E27FC236}">
                <a16:creationId xmlns:a16="http://schemas.microsoft.com/office/drawing/2014/main" id="{8DA722C3-1348-A74A-A953-0DEE04D3B99C}"/>
              </a:ext>
            </a:extLst>
          </p:cNvPr>
          <p:cNvSpPr txBox="1">
            <a:spLocks/>
          </p:cNvSpPr>
          <p:nvPr/>
        </p:nvSpPr>
        <p:spPr>
          <a:xfrm>
            <a:off x="8762902" y="2664547"/>
            <a:ext cx="836586" cy="449690"/>
          </a:xfrm>
          <a:prstGeom prst="rect">
            <a:avLst/>
          </a:prstGeom>
        </p:spPr>
        <p:txBody>
          <a:bodyPr lIns="0" tIns="0" rIns="180000" bIns="18000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ts val="2600"/>
              </a:lnSpc>
            </a:pPr>
            <a:r>
              <a:rPr lang="en-US" dirty="0">
                <a:solidFill>
                  <a:schemeClr val="bg1"/>
                </a:solidFill>
                <a:latin typeface="Roboto Medium" panose="02000000000000000000" pitchFamily="2" charset="0"/>
                <a:ea typeface="Roboto Medium" panose="02000000000000000000" pitchFamily="2" charset="0"/>
              </a:rPr>
              <a:t>3</a:t>
            </a:r>
            <a:endParaRPr lang="en-US" dirty="0">
              <a:solidFill>
                <a:schemeClr val="bg1"/>
              </a:solidFill>
              <a:latin typeface="Roboto" panose="02000000000000000000" pitchFamily="2" charset="0"/>
              <a:ea typeface="Roboto" panose="02000000000000000000" pitchFamily="2" charset="0"/>
            </a:endParaRPr>
          </a:p>
        </p:txBody>
      </p:sp>
      <p:sp>
        <p:nvSpPr>
          <p:cNvPr id="33" name="Title 1">
            <a:extLst>
              <a:ext uri="{FF2B5EF4-FFF2-40B4-BE49-F238E27FC236}">
                <a16:creationId xmlns:a16="http://schemas.microsoft.com/office/drawing/2014/main" id="{28BF121A-D921-8E4B-9CF4-82833BAFA144}"/>
              </a:ext>
            </a:extLst>
          </p:cNvPr>
          <p:cNvSpPr>
            <a:spLocks noGrp="1" noChangeArrowheads="1"/>
          </p:cNvSpPr>
          <p:nvPr>
            <p:ph type="title"/>
          </p:nvPr>
        </p:nvSpPr>
        <p:spPr>
          <a:xfrm>
            <a:off x="1676400" y="381000"/>
            <a:ext cx="10007600" cy="533400"/>
          </a:xfrm>
        </p:spPr>
        <p:txBody>
          <a:bodyPr/>
          <a:lstStyle/>
          <a:p>
            <a:r>
              <a:rPr lang="en-US" altLang="en-US" dirty="0">
                <a:latin typeface="Roboto" panose="02000000000000000000" pitchFamily="2" charset="0"/>
                <a:ea typeface="Roboto" panose="02000000000000000000" pitchFamily="2" charset="0"/>
                <a:cs typeface="Roboto" panose="02000000000000000000" pitchFamily="2" charset="0"/>
              </a:rPr>
              <a:t> </a:t>
            </a:r>
            <a:br>
              <a:rPr lang="en-US" altLang="en-US" dirty="0">
                <a:latin typeface="Roboto" panose="02000000000000000000" pitchFamily="2" charset="0"/>
                <a:ea typeface="Roboto" panose="02000000000000000000" pitchFamily="2" charset="0"/>
                <a:cs typeface="Roboto" panose="02000000000000000000" pitchFamily="2" charset="0"/>
              </a:rPr>
            </a:br>
            <a:r>
              <a:rPr lang="en-US" altLang="en-US" dirty="0">
                <a:latin typeface="Roboto" panose="02000000000000000000" pitchFamily="2" charset="0"/>
                <a:ea typeface="Roboto" panose="02000000000000000000" pitchFamily="2" charset="0"/>
                <a:cs typeface="Roboto" panose="02000000000000000000" pitchFamily="2" charset="0"/>
              </a:rPr>
              <a:t>Site Resource Statistics</a:t>
            </a:r>
            <a:br>
              <a:rPr lang="en-US" altLang="en-US" dirty="0">
                <a:latin typeface="Roboto" panose="02000000000000000000" pitchFamily="2" charset="0"/>
                <a:ea typeface="Roboto" panose="02000000000000000000" pitchFamily="2" charset="0"/>
                <a:cs typeface="Roboto" panose="02000000000000000000" pitchFamily="2" charset="0"/>
              </a:rPr>
            </a:br>
            <a:endParaRPr lang="en-US" altLang="en-US" noProof="1">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769674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2D9D850-7AF0-2347-92A0-015E51513838}"/>
              </a:ext>
            </a:extLst>
          </p:cNvPr>
          <p:cNvSpPr>
            <a:spLocks noGrp="1"/>
          </p:cNvSpPr>
          <p:nvPr>
            <p:ph type="title"/>
          </p:nvPr>
        </p:nvSpPr>
        <p:spPr/>
        <p:txBody>
          <a:bodyPr/>
          <a:lstStyle/>
          <a:p>
            <a:r>
              <a:rPr lang="en-US" spc="-4" dirty="0">
                <a:latin typeface="Roboto" panose="02000000000000000000" pitchFamily="2" charset="0"/>
                <a:ea typeface="Roboto" panose="02000000000000000000" pitchFamily="2" charset="0"/>
                <a:cs typeface="Roboto" panose="02000000000000000000" pitchFamily="2" charset="0"/>
              </a:rPr>
              <a:t>Improving</a:t>
            </a:r>
            <a:r>
              <a:rPr lang="en-US" dirty="0">
                <a:latin typeface="Roboto" panose="02000000000000000000" pitchFamily="2" charset="0"/>
                <a:ea typeface="Roboto" panose="02000000000000000000" pitchFamily="2" charset="0"/>
                <a:cs typeface="Roboto" panose="02000000000000000000" pitchFamily="2" charset="0"/>
              </a:rPr>
              <a:t> </a:t>
            </a:r>
            <a:r>
              <a:rPr lang="en-US" spc="-4" dirty="0">
                <a:latin typeface="Roboto" panose="02000000000000000000" pitchFamily="2" charset="0"/>
                <a:ea typeface="Roboto" panose="02000000000000000000" pitchFamily="2" charset="0"/>
                <a:cs typeface="Roboto" panose="02000000000000000000" pitchFamily="2" charset="0"/>
              </a:rPr>
              <a:t>Speed</a:t>
            </a:r>
            <a:r>
              <a:rPr lang="en-US" dirty="0">
                <a:latin typeface="Roboto" panose="02000000000000000000" pitchFamily="2" charset="0"/>
                <a:ea typeface="Roboto" panose="02000000000000000000" pitchFamily="2" charset="0"/>
                <a:cs typeface="Roboto" panose="02000000000000000000" pitchFamily="2" charset="0"/>
              </a:rPr>
              <a:t> and</a:t>
            </a:r>
            <a:r>
              <a:rPr lang="en-US" spc="4" dirty="0">
                <a:latin typeface="Roboto" panose="02000000000000000000" pitchFamily="2" charset="0"/>
                <a:ea typeface="Roboto" panose="02000000000000000000" pitchFamily="2" charset="0"/>
                <a:cs typeface="Roboto" panose="02000000000000000000" pitchFamily="2" charset="0"/>
              </a:rPr>
              <a:t> </a:t>
            </a:r>
            <a:r>
              <a:rPr lang="en-US" spc="-4" dirty="0">
                <a:latin typeface="Roboto" panose="02000000000000000000" pitchFamily="2" charset="0"/>
                <a:ea typeface="Roboto" panose="02000000000000000000" pitchFamily="2" charset="0"/>
                <a:cs typeface="Roboto" panose="02000000000000000000" pitchFamily="2" charset="0"/>
              </a:rPr>
              <a:t>Compliance</a:t>
            </a:r>
            <a:endParaRPr lang="en-US" dirty="0">
              <a:latin typeface="Roboto" panose="02000000000000000000" pitchFamily="2" charset="0"/>
              <a:ea typeface="Roboto" panose="02000000000000000000" pitchFamily="2" charset="0"/>
              <a:cs typeface="Roboto" panose="02000000000000000000" pitchFamily="2" charset="0"/>
            </a:endParaRPr>
          </a:p>
        </p:txBody>
      </p:sp>
      <p:graphicFrame>
        <p:nvGraphicFramePr>
          <p:cNvPr id="18" name="Table 4">
            <a:extLst>
              <a:ext uri="{FF2B5EF4-FFF2-40B4-BE49-F238E27FC236}">
                <a16:creationId xmlns:a16="http://schemas.microsoft.com/office/drawing/2014/main" id="{4AEA86E6-2EA3-0844-B268-F957DDD95028}"/>
              </a:ext>
            </a:extLst>
          </p:cNvPr>
          <p:cNvGraphicFramePr>
            <a:graphicFrameLocks noGrp="1"/>
          </p:cNvGraphicFramePr>
          <p:nvPr>
            <p:extLst>
              <p:ext uri="{D42A27DB-BD31-4B8C-83A1-F6EECF244321}">
                <p14:modId xmlns:p14="http://schemas.microsoft.com/office/powerpoint/2010/main" val="4093503922"/>
              </p:ext>
            </p:extLst>
          </p:nvPr>
        </p:nvGraphicFramePr>
        <p:xfrm>
          <a:off x="400049" y="1114425"/>
          <a:ext cx="11412537" cy="5029200"/>
        </p:xfrm>
        <a:graphic>
          <a:graphicData uri="http://schemas.openxmlformats.org/drawingml/2006/table">
            <a:tbl>
              <a:tblPr firstRow="1" bandRow="1">
                <a:tableStyleId>{5C22544A-7EE6-4342-B048-85BDC9FD1C3A}</a:tableStyleId>
              </a:tblPr>
              <a:tblGrid>
                <a:gridCol w="4141140">
                  <a:extLst>
                    <a:ext uri="{9D8B030D-6E8A-4147-A177-3AD203B41FA5}">
                      <a16:colId xmlns:a16="http://schemas.microsoft.com/office/drawing/2014/main" val="2681145176"/>
                    </a:ext>
                  </a:extLst>
                </a:gridCol>
                <a:gridCol w="3593913">
                  <a:extLst>
                    <a:ext uri="{9D8B030D-6E8A-4147-A177-3AD203B41FA5}">
                      <a16:colId xmlns:a16="http://schemas.microsoft.com/office/drawing/2014/main" val="1303084573"/>
                    </a:ext>
                  </a:extLst>
                </a:gridCol>
                <a:gridCol w="3677484">
                  <a:extLst>
                    <a:ext uri="{9D8B030D-6E8A-4147-A177-3AD203B41FA5}">
                      <a16:colId xmlns:a16="http://schemas.microsoft.com/office/drawing/2014/main" val="444772548"/>
                    </a:ext>
                  </a:extLst>
                </a:gridCol>
              </a:tblGrid>
              <a:tr h="571500">
                <a:tc>
                  <a:txBody>
                    <a:bodyPr/>
                    <a:lstStyle/>
                    <a:p>
                      <a:pPr algn="ctr"/>
                      <a:r>
                        <a:rPr lang="en-US" sz="1400" b="0" i="0" dirty="0">
                          <a:solidFill>
                            <a:schemeClr val="accent1"/>
                          </a:solidFill>
                          <a:latin typeface="Roboto Medium" panose="02000000000000000000" pitchFamily="2" charset="0"/>
                          <a:ea typeface="Roboto Medium" panose="02000000000000000000" pitchFamily="2" charset="0"/>
                          <a:cs typeface="Roboto Medium" panose="02000000000000000000" pitchFamily="2" charset="0"/>
                        </a:rPr>
                        <a:t>Activity</a:t>
                      </a:r>
                    </a:p>
                  </a:txBody>
                  <a:tcPr anchor="ctr">
                    <a:solidFill>
                      <a:schemeClr val="accent2">
                        <a:alpha val="50000"/>
                      </a:schemeClr>
                    </a:solidFill>
                  </a:tcPr>
                </a:tc>
                <a:tc>
                  <a:txBody>
                    <a:bodyPr/>
                    <a:lstStyle/>
                    <a:p>
                      <a:pPr algn="ctr"/>
                      <a:r>
                        <a:rPr lang="en-US" sz="1400" b="0" i="0" dirty="0">
                          <a:solidFill>
                            <a:schemeClr val="accent1"/>
                          </a:solidFill>
                          <a:latin typeface="Roboto Medium" panose="02000000000000000000" pitchFamily="2" charset="0"/>
                          <a:ea typeface="Roboto Medium" panose="02000000000000000000" pitchFamily="2" charset="0"/>
                          <a:cs typeface="Roboto Medium" panose="02000000000000000000" pitchFamily="2" charset="0"/>
                        </a:rPr>
                        <a:t>Old Way</a:t>
                      </a:r>
                    </a:p>
                  </a:txBody>
                  <a:tcPr anchor="ctr">
                    <a:solidFill>
                      <a:schemeClr val="accent2">
                        <a:alpha val="50000"/>
                      </a:schemeClr>
                    </a:solidFill>
                  </a:tcPr>
                </a:tc>
                <a:tc>
                  <a:txBody>
                    <a:bodyPr/>
                    <a:lstStyle/>
                    <a:p>
                      <a:pPr algn="ctr"/>
                      <a:r>
                        <a:rPr lang="en-US" sz="1400" b="0" i="0" dirty="0">
                          <a:solidFill>
                            <a:schemeClr val="accent1"/>
                          </a:solidFill>
                          <a:latin typeface="Roboto Medium" panose="02000000000000000000" pitchFamily="2" charset="0"/>
                          <a:ea typeface="Roboto Medium" panose="02000000000000000000" pitchFamily="2" charset="0"/>
                          <a:cs typeface="Roboto Medium" panose="02000000000000000000" pitchFamily="2" charset="0"/>
                        </a:rPr>
                        <a:t>New Way</a:t>
                      </a:r>
                    </a:p>
                  </a:txBody>
                  <a:tcPr anchor="ctr">
                    <a:solidFill>
                      <a:schemeClr val="accent2">
                        <a:alpha val="50000"/>
                      </a:schemeClr>
                    </a:solidFill>
                  </a:tcPr>
                </a:tc>
                <a:extLst>
                  <a:ext uri="{0D108BD9-81ED-4DB2-BD59-A6C34878D82A}">
                    <a16:rowId xmlns:a16="http://schemas.microsoft.com/office/drawing/2014/main" val="3184191078"/>
                  </a:ext>
                </a:extLst>
              </a:tr>
              <a:tr h="988294">
                <a:tc>
                  <a:txBody>
                    <a:bodyPr/>
                    <a:lstStyle/>
                    <a:p>
                      <a:pPr>
                        <a:spcBef>
                          <a:spcPts val="88"/>
                        </a:spcBef>
                        <a:buFontTx/>
                        <a:buNone/>
                      </a:pPr>
                      <a:r>
                        <a:rPr lang="en-US" altLang="en-US" sz="1200" b="1" dirty="0">
                          <a:solidFill>
                            <a:schemeClr val="tx1">
                              <a:lumMod val="65000"/>
                              <a:lumOff val="35000"/>
                            </a:schemeClr>
                          </a:solidFill>
                          <a:latin typeface="Arial" panose="020B0604020202020204" pitchFamily="34" charset="0"/>
                          <a:cs typeface="Arial" panose="020B0604020202020204" pitchFamily="34" charset="0"/>
                        </a:rPr>
                        <a:t>SAE/SUSAR received  from Investigative Site</a:t>
                      </a:r>
                      <a:endParaRPr lang="en-US" altLang="en-US" sz="1200" dirty="0">
                        <a:solidFill>
                          <a:schemeClr val="tx1">
                            <a:lumMod val="65000"/>
                            <a:lumOff val="35000"/>
                          </a:schemeClr>
                        </a:solidFill>
                        <a:latin typeface="Arial" panose="020B0604020202020204" pitchFamily="34" charset="0"/>
                        <a:cs typeface="Arial" panose="020B0604020202020204" pitchFamily="34" charset="0"/>
                      </a:endParaRPr>
                    </a:p>
                  </a:txBody>
                  <a:tcPr anchor="ctr">
                    <a:solidFill>
                      <a:schemeClr val="accent1">
                        <a:tint val="40000"/>
                        <a:alpha val="50000"/>
                      </a:schemeClr>
                    </a:solidFill>
                  </a:tcPr>
                </a:tc>
                <a:tc>
                  <a:txBody>
                    <a:bodyPr/>
                    <a:lstStyle/>
                    <a:p>
                      <a:pPr marL="171450" indent="-171450">
                        <a:spcBef>
                          <a:spcPts val="88"/>
                        </a:spcBef>
                        <a:buClr>
                          <a:schemeClr val="tx1">
                            <a:lumMod val="65000"/>
                            <a:lumOff val="35000"/>
                          </a:schemeClr>
                        </a:buClr>
                        <a:buSzPct val="117000"/>
                        <a:buFont typeface="Arial" panose="020B0604020202020204" pitchFamily="34" charset="0"/>
                        <a:buChar char="•"/>
                      </a:pPr>
                      <a:r>
                        <a:rPr lang="en-US" altLang="en-US" sz="120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Reported to sponsor via phone,  email or fax</a:t>
                      </a:r>
                    </a:p>
                    <a:p>
                      <a:pPr marL="171450" indent="-171450">
                        <a:spcBef>
                          <a:spcPts val="250"/>
                        </a:spcBef>
                        <a:buClr>
                          <a:schemeClr val="tx1">
                            <a:lumMod val="65000"/>
                            <a:lumOff val="35000"/>
                          </a:schemeClr>
                        </a:buClr>
                        <a:buSzPct val="117000"/>
                        <a:buFont typeface="Arial" panose="020B0604020202020204" pitchFamily="34" charset="0"/>
                        <a:buChar char="•"/>
                      </a:pPr>
                      <a:r>
                        <a:rPr lang="en-US" altLang="en-US" sz="120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Query the site for additional  information via phone, email or  fax</a:t>
                      </a:r>
                    </a:p>
                    <a:p>
                      <a:pPr marL="171450" indent="-171450">
                        <a:spcBef>
                          <a:spcPts val="238"/>
                        </a:spcBef>
                        <a:buClr>
                          <a:schemeClr val="tx1">
                            <a:lumMod val="65000"/>
                            <a:lumOff val="35000"/>
                          </a:schemeClr>
                        </a:buClr>
                        <a:buSzPct val="117000"/>
                        <a:buFont typeface="Arial" panose="020B0604020202020204" pitchFamily="34" charset="0"/>
                        <a:buChar char="•"/>
                      </a:pPr>
                      <a:r>
                        <a:rPr lang="en-US" altLang="en-US" sz="120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Classify event</a:t>
                      </a:r>
                    </a:p>
                    <a:p>
                      <a:pPr marL="171450" indent="-171450">
                        <a:spcBef>
                          <a:spcPts val="250"/>
                        </a:spcBef>
                        <a:buClr>
                          <a:schemeClr val="tx1">
                            <a:lumMod val="65000"/>
                            <a:lumOff val="35000"/>
                          </a:schemeClr>
                        </a:buClr>
                        <a:buSzPct val="117000"/>
                        <a:buFont typeface="Arial" panose="020B0604020202020204" pitchFamily="34" charset="0"/>
                        <a:buChar char="•"/>
                      </a:pPr>
                      <a:r>
                        <a:rPr lang="en-US" altLang="en-US" sz="120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Complete safety report</a:t>
                      </a:r>
                      <a:endParaRPr lang="en-US" sz="1200" dirty="0"/>
                    </a:p>
                  </a:txBody>
                  <a:tcPr anchor="ctr">
                    <a:solidFill>
                      <a:schemeClr val="accent1">
                        <a:tint val="40000"/>
                        <a:alpha val="50000"/>
                      </a:schemeClr>
                    </a:solidFill>
                  </a:tcPr>
                </a:tc>
                <a:tc>
                  <a:txBody>
                    <a:bodyPr/>
                    <a:lstStyle/>
                    <a:p>
                      <a:pPr marL="171450" indent="-171450">
                        <a:spcBef>
                          <a:spcPts val="88"/>
                        </a:spcBef>
                        <a:buClr>
                          <a:schemeClr val="tx1">
                            <a:lumMod val="65000"/>
                            <a:lumOff val="35000"/>
                          </a:schemeClr>
                        </a:buClr>
                        <a:buSzPct val="117000"/>
                        <a:buFont typeface="Arial" panose="020B0604020202020204" pitchFamily="34" charset="0"/>
                        <a:buChar char="•"/>
                      </a:pPr>
                      <a:r>
                        <a:rPr lang="en-US" altLang="en-US" sz="120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Receive SAE/SUSAR online immediately and  securely</a:t>
                      </a:r>
                    </a:p>
                    <a:p>
                      <a:pPr marL="171450" indent="-171450">
                        <a:spcBef>
                          <a:spcPts val="250"/>
                        </a:spcBef>
                        <a:buClr>
                          <a:schemeClr val="tx1">
                            <a:lumMod val="65000"/>
                            <a:lumOff val="35000"/>
                          </a:schemeClr>
                        </a:buClr>
                        <a:buSzPct val="117000"/>
                        <a:buFont typeface="Arial" panose="020B0604020202020204" pitchFamily="34" charset="0"/>
                        <a:buChar char="•"/>
                      </a:pPr>
                      <a:r>
                        <a:rPr lang="en-US" altLang="en-US" sz="120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Receive supplemental information online  immediately and securely</a:t>
                      </a:r>
                    </a:p>
                    <a:p>
                      <a:pPr marL="171450" indent="-171450">
                        <a:spcBef>
                          <a:spcPts val="250"/>
                        </a:spcBef>
                        <a:buClr>
                          <a:schemeClr val="tx1">
                            <a:lumMod val="65000"/>
                            <a:lumOff val="35000"/>
                          </a:schemeClr>
                        </a:buClr>
                        <a:buSzPct val="117000"/>
                        <a:buFont typeface="Arial" panose="020B0604020202020204" pitchFamily="34" charset="0"/>
                        <a:buChar char="•"/>
                      </a:pPr>
                      <a:r>
                        <a:rPr lang="en-US" altLang="en-US" sz="120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Simultaneous online review of information</a:t>
                      </a:r>
                    </a:p>
                    <a:p>
                      <a:pPr marL="171450" indent="-171450">
                        <a:spcBef>
                          <a:spcPts val="250"/>
                        </a:spcBef>
                        <a:buClr>
                          <a:schemeClr val="tx1">
                            <a:lumMod val="65000"/>
                            <a:lumOff val="35000"/>
                          </a:schemeClr>
                        </a:buClr>
                        <a:buFont typeface="Arial" panose="020B0604020202020204" pitchFamily="34" charset="0"/>
                        <a:buChar char="•"/>
                      </a:pPr>
                      <a:r>
                        <a:rPr lang="en-US" altLang="en-US" sz="12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Benefit: Faster, more secure SAE/SUSAR intake</a:t>
                      </a:r>
                    </a:p>
                  </a:txBody>
                  <a:tcPr anchor="ctr">
                    <a:solidFill>
                      <a:schemeClr val="accent1">
                        <a:tint val="40000"/>
                        <a:alpha val="50000"/>
                      </a:schemeClr>
                    </a:solidFill>
                  </a:tcPr>
                </a:tc>
                <a:extLst>
                  <a:ext uri="{0D108BD9-81ED-4DB2-BD59-A6C34878D82A}">
                    <a16:rowId xmlns:a16="http://schemas.microsoft.com/office/drawing/2014/main" val="3004059649"/>
                  </a:ext>
                </a:extLst>
              </a:tr>
              <a:tr h="9882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1" dirty="0">
                          <a:solidFill>
                            <a:schemeClr val="tx1">
                              <a:lumMod val="65000"/>
                              <a:lumOff val="35000"/>
                            </a:schemeClr>
                          </a:solidFill>
                          <a:latin typeface="Arial" panose="020B0604020202020204" pitchFamily="34" charset="0"/>
                          <a:cs typeface="Arial" panose="020B0604020202020204" pitchFamily="34" charset="0"/>
                        </a:rPr>
                        <a:t>Distribute Safety Letters  to all affected  Investigative Sites</a:t>
                      </a:r>
                      <a:endParaRPr lang="en-US" altLang="en-US" sz="1200" dirty="0">
                        <a:solidFill>
                          <a:schemeClr val="tx1">
                            <a:lumMod val="65000"/>
                            <a:lumOff val="35000"/>
                          </a:schemeClr>
                        </a:solidFill>
                        <a:latin typeface="Arial" panose="020B0604020202020204" pitchFamily="34" charset="0"/>
                        <a:cs typeface="Arial" panose="020B0604020202020204" pitchFamily="34" charset="0"/>
                      </a:endParaRPr>
                    </a:p>
                  </a:txBody>
                  <a:tcPr anchor="ctr">
                    <a:solidFill>
                      <a:schemeClr val="accent1">
                        <a:tint val="20000"/>
                        <a:alpha val="50000"/>
                      </a:schemeClr>
                    </a:solidFill>
                  </a:tcPr>
                </a:tc>
                <a:tc>
                  <a:txBody>
                    <a:bodyPr/>
                    <a:lstStyle/>
                    <a:p>
                      <a:pPr marL="171450" indent="-171450">
                        <a:spcBef>
                          <a:spcPts val="88"/>
                        </a:spcBef>
                        <a:buClr>
                          <a:schemeClr val="tx1">
                            <a:lumMod val="65000"/>
                            <a:lumOff val="35000"/>
                          </a:schemeClr>
                        </a:buClr>
                        <a:buSzPct val="117000"/>
                        <a:buFont typeface="Arial" panose="020B0604020202020204" pitchFamily="34" charset="0"/>
                        <a:buChar char="•"/>
                      </a:pPr>
                      <a:r>
                        <a:rPr lang="en-US" altLang="en-US" sz="1200" b="0" i="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Time-consuming process of  creating and mailing out safety  letters to sites, IRBs/ethics  committees</a:t>
                      </a:r>
                    </a:p>
                    <a:p>
                      <a:pPr marL="171450" indent="-171450">
                        <a:spcBef>
                          <a:spcPts val="250"/>
                        </a:spcBef>
                        <a:buClr>
                          <a:schemeClr val="tx1">
                            <a:lumMod val="65000"/>
                            <a:lumOff val="35000"/>
                          </a:schemeClr>
                        </a:buClr>
                        <a:buSzPct val="117000"/>
                        <a:buFont typeface="Arial" panose="020B0604020202020204" pitchFamily="34" charset="0"/>
                        <a:buChar char="•"/>
                      </a:pPr>
                      <a:r>
                        <a:rPr lang="en-US" altLang="en-US" sz="1200" b="0" i="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Lack of security around  distribution</a:t>
                      </a:r>
                    </a:p>
                  </a:txBody>
                  <a:tcPr anchor="ctr">
                    <a:solidFill>
                      <a:schemeClr val="accent1">
                        <a:tint val="20000"/>
                        <a:alpha val="50000"/>
                      </a:schemeClr>
                    </a:solidFill>
                  </a:tcPr>
                </a:tc>
                <a:tc>
                  <a:txBody>
                    <a:bodyPr/>
                    <a:lstStyle/>
                    <a:p>
                      <a:pPr marL="171450" indent="-171450">
                        <a:spcBef>
                          <a:spcPts val="88"/>
                        </a:spcBef>
                        <a:buClr>
                          <a:schemeClr val="tx1">
                            <a:lumMod val="65000"/>
                            <a:lumOff val="35000"/>
                          </a:schemeClr>
                        </a:buClr>
                        <a:buSzPct val="117000"/>
                        <a:buFont typeface="Arial" panose="020B0604020202020204" pitchFamily="34" charset="0"/>
                        <a:buChar char="•"/>
                      </a:pPr>
                      <a:r>
                        <a:rPr lang="en-US" altLang="en-US" sz="1200" b="0" i="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Electronic distribution of reports to sites,  IRBs/ethics committees in one step</a:t>
                      </a:r>
                    </a:p>
                    <a:p>
                      <a:pPr marL="171450" indent="-171450">
                        <a:spcBef>
                          <a:spcPts val="250"/>
                        </a:spcBef>
                        <a:buClr>
                          <a:schemeClr val="tx1">
                            <a:lumMod val="65000"/>
                            <a:lumOff val="35000"/>
                          </a:schemeClr>
                        </a:buClr>
                        <a:buSzPct val="117000"/>
                        <a:buFont typeface="Arial" panose="020B0604020202020204" pitchFamily="34" charset="0"/>
                        <a:buChar char="•"/>
                      </a:pPr>
                      <a:r>
                        <a:rPr lang="en-US" altLang="en-US" sz="1200" b="0" i="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Safety documents are immediately available to  sites around the globe</a:t>
                      </a:r>
                    </a:p>
                    <a:p>
                      <a:pPr marL="171450" indent="-171450">
                        <a:spcBef>
                          <a:spcPts val="250"/>
                        </a:spcBef>
                        <a:buClr>
                          <a:schemeClr val="tx1">
                            <a:lumMod val="65000"/>
                            <a:lumOff val="35000"/>
                          </a:schemeClr>
                        </a:buClr>
                        <a:buSzPct val="117000"/>
                        <a:buFont typeface="Arial" panose="020B0604020202020204" pitchFamily="34" charset="0"/>
                        <a:buChar char="•"/>
                      </a:pPr>
                      <a:r>
                        <a:rPr lang="en-US" altLang="en-US" sz="1200" b="0" i="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Email or pager alert sent to notify investigator of  safety document posted for review</a:t>
                      </a:r>
                    </a:p>
                    <a:p>
                      <a:pPr marL="171450" indent="-171450">
                        <a:spcBef>
                          <a:spcPts val="250"/>
                        </a:spcBef>
                        <a:buClr>
                          <a:schemeClr val="tx1">
                            <a:lumMod val="65000"/>
                            <a:lumOff val="35000"/>
                          </a:schemeClr>
                        </a:buClr>
                        <a:buFont typeface="Arial" panose="020B0604020202020204" pitchFamily="34" charset="0"/>
                        <a:buChar char="•"/>
                      </a:pPr>
                      <a:r>
                        <a:rPr lang="en-US" altLang="en-US" sz="1200" b="1" i="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Benefit: Central, secure standardized method  for faster safety document distribution</a:t>
                      </a:r>
                    </a:p>
                  </a:txBody>
                  <a:tcPr anchor="ctr">
                    <a:solidFill>
                      <a:schemeClr val="accent1">
                        <a:tint val="20000"/>
                        <a:alpha val="50000"/>
                      </a:schemeClr>
                    </a:solidFill>
                  </a:tcPr>
                </a:tc>
                <a:extLst>
                  <a:ext uri="{0D108BD9-81ED-4DB2-BD59-A6C34878D82A}">
                    <a16:rowId xmlns:a16="http://schemas.microsoft.com/office/drawing/2014/main" val="398306529"/>
                  </a:ext>
                </a:extLst>
              </a:tr>
              <a:tr h="988294">
                <a:tc>
                  <a:txBody>
                    <a:bodyPr/>
                    <a:lstStyle/>
                    <a:p>
                      <a:pPr marL="0" marR="0" lvl="0" indent="0" algn="l" defTabSz="914400" rtl="0" eaLnBrk="1" fontAlgn="auto" latinLnBrk="0" hangingPunct="1">
                        <a:lnSpc>
                          <a:spcPct val="100000"/>
                        </a:lnSpc>
                        <a:spcBef>
                          <a:spcPts val="0"/>
                        </a:spcBef>
                        <a:spcAft>
                          <a:spcPts val="0"/>
                        </a:spcAft>
                        <a:buClr>
                          <a:schemeClr val="tx1">
                            <a:lumMod val="65000"/>
                            <a:lumOff val="35000"/>
                          </a:schemeClr>
                        </a:buClr>
                        <a:buSzTx/>
                        <a:buFont typeface="Arial" panose="020B0604020202020204" pitchFamily="34" charset="0"/>
                        <a:buNone/>
                        <a:tabLst/>
                        <a:defRPr/>
                      </a:pPr>
                      <a:r>
                        <a:rPr lang="en-US" sz="1200" b="1" spc="-9" dirty="0">
                          <a:solidFill>
                            <a:schemeClr val="tx1">
                              <a:lumMod val="65000"/>
                              <a:lumOff val="35000"/>
                            </a:schemeClr>
                          </a:solidFill>
                          <a:latin typeface="Arial"/>
                          <a:cs typeface="Arial"/>
                        </a:rPr>
                        <a:t>Tracking</a:t>
                      </a:r>
                      <a:r>
                        <a:rPr lang="en-US" sz="1200" b="1" spc="-13" dirty="0">
                          <a:solidFill>
                            <a:schemeClr val="tx1">
                              <a:lumMod val="65000"/>
                              <a:lumOff val="35000"/>
                            </a:schemeClr>
                          </a:solidFill>
                          <a:latin typeface="Arial"/>
                          <a:cs typeface="Arial"/>
                        </a:rPr>
                        <a:t> </a:t>
                      </a:r>
                      <a:r>
                        <a:rPr lang="en-US" sz="1200" b="1" spc="-4" dirty="0">
                          <a:solidFill>
                            <a:schemeClr val="tx1">
                              <a:lumMod val="65000"/>
                              <a:lumOff val="35000"/>
                            </a:schemeClr>
                          </a:solidFill>
                          <a:latin typeface="Arial"/>
                          <a:cs typeface="Arial"/>
                        </a:rPr>
                        <a:t>and</a:t>
                      </a:r>
                      <a:r>
                        <a:rPr lang="en-US" sz="1200" b="1" spc="-13" dirty="0">
                          <a:solidFill>
                            <a:schemeClr val="tx1">
                              <a:lumMod val="65000"/>
                              <a:lumOff val="35000"/>
                            </a:schemeClr>
                          </a:solidFill>
                          <a:latin typeface="Arial"/>
                          <a:cs typeface="Arial"/>
                        </a:rPr>
                        <a:t> </a:t>
                      </a:r>
                      <a:r>
                        <a:rPr lang="en-US" sz="1200" b="1" spc="-9" dirty="0">
                          <a:solidFill>
                            <a:schemeClr val="tx1">
                              <a:lumMod val="65000"/>
                              <a:lumOff val="35000"/>
                            </a:schemeClr>
                          </a:solidFill>
                          <a:latin typeface="Arial"/>
                          <a:cs typeface="Arial"/>
                        </a:rPr>
                        <a:t>Reporting</a:t>
                      </a:r>
                      <a:endParaRPr lang="en-US" sz="1200" dirty="0">
                        <a:solidFill>
                          <a:schemeClr val="tx1">
                            <a:lumMod val="65000"/>
                            <a:lumOff val="35000"/>
                          </a:schemeClr>
                        </a:solidFill>
                        <a:latin typeface="Arial"/>
                        <a:cs typeface="Arial"/>
                      </a:endParaRPr>
                    </a:p>
                  </a:txBody>
                  <a:tcPr anchor="ctr">
                    <a:solidFill>
                      <a:schemeClr val="accent1">
                        <a:tint val="40000"/>
                        <a:alpha val="50000"/>
                      </a:schemeClr>
                    </a:solidFill>
                  </a:tcPr>
                </a:tc>
                <a:tc>
                  <a:txBody>
                    <a:bodyPr/>
                    <a:lstStyle/>
                    <a:p>
                      <a:pPr marL="171450" indent="-171450">
                        <a:spcBef>
                          <a:spcPts val="150"/>
                        </a:spcBef>
                        <a:buClr>
                          <a:schemeClr val="tx1">
                            <a:lumMod val="65000"/>
                            <a:lumOff val="35000"/>
                          </a:schemeClr>
                        </a:buClr>
                        <a:buSzPct val="117000"/>
                        <a:buFont typeface="Arial" panose="020B0604020202020204" pitchFamily="34" charset="0"/>
                        <a:buChar char="•"/>
                      </a:pPr>
                      <a:r>
                        <a:rPr lang="en-US" altLang="en-US" sz="1200" dirty="0">
                          <a:solidFill>
                            <a:schemeClr val="tx1">
                              <a:lumMod val="65000"/>
                              <a:lumOff val="35000"/>
                            </a:schemeClr>
                          </a:solidFill>
                          <a:latin typeface="Arial" panose="020B0604020202020204" pitchFamily="34" charset="0"/>
                          <a:cs typeface="Arial" panose="020B0604020202020204" pitchFamily="34" charset="0"/>
                        </a:rPr>
                        <a:t>Lack of receipt confirmation</a:t>
                      </a:r>
                    </a:p>
                    <a:p>
                      <a:pPr marL="171450" indent="-171450">
                        <a:spcBef>
                          <a:spcPts val="250"/>
                        </a:spcBef>
                        <a:buClr>
                          <a:schemeClr val="tx1">
                            <a:lumMod val="65000"/>
                            <a:lumOff val="35000"/>
                          </a:schemeClr>
                        </a:buClr>
                        <a:buSzPct val="117000"/>
                        <a:buFont typeface="Arial" panose="020B0604020202020204" pitchFamily="34" charset="0"/>
                        <a:buChar char="•"/>
                      </a:pPr>
                      <a:r>
                        <a:rPr lang="en-US" altLang="en-US" sz="1200" dirty="0">
                          <a:solidFill>
                            <a:schemeClr val="tx1">
                              <a:lumMod val="65000"/>
                              <a:lumOff val="35000"/>
                            </a:schemeClr>
                          </a:solidFill>
                          <a:latin typeface="Arial" panose="020B0604020202020204" pitchFamily="34" charset="0"/>
                          <a:cs typeface="Arial" panose="020B0604020202020204" pitchFamily="34" charset="0"/>
                        </a:rPr>
                        <a:t>Lack of insight into which sites  have reviewed the safety  information</a:t>
                      </a:r>
                    </a:p>
                  </a:txBody>
                  <a:tcPr anchor="ctr">
                    <a:solidFill>
                      <a:schemeClr val="accent1">
                        <a:tint val="40000"/>
                        <a:alpha val="50000"/>
                      </a:schemeClr>
                    </a:solidFill>
                  </a:tcPr>
                </a:tc>
                <a:tc>
                  <a:txBody>
                    <a:bodyPr/>
                    <a:lstStyle/>
                    <a:p>
                      <a:pPr marL="171450" indent="-171450">
                        <a:spcBef>
                          <a:spcPts val="88"/>
                        </a:spcBef>
                        <a:buClr>
                          <a:schemeClr val="tx1">
                            <a:lumMod val="65000"/>
                            <a:lumOff val="35000"/>
                          </a:schemeClr>
                        </a:buClr>
                        <a:buSzPct val="117000"/>
                        <a:buFont typeface="Arial" panose="020B0604020202020204" pitchFamily="34" charset="0"/>
                        <a:buChar char="•"/>
                      </a:pPr>
                      <a:r>
                        <a:rPr lang="en-US" altLang="en-US" sz="1200" b="0" i="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Maintain a record of what was distributed, when,  and to whom for regulatory compliance</a:t>
                      </a:r>
                    </a:p>
                    <a:p>
                      <a:pPr marL="171450" indent="-171450">
                        <a:spcBef>
                          <a:spcPts val="250"/>
                        </a:spcBef>
                        <a:buClr>
                          <a:schemeClr val="tx1">
                            <a:lumMod val="65000"/>
                            <a:lumOff val="35000"/>
                          </a:schemeClr>
                        </a:buClr>
                        <a:buSzPct val="117000"/>
                        <a:buFont typeface="Arial" panose="020B0604020202020204" pitchFamily="34" charset="0"/>
                        <a:buChar char="•"/>
                      </a:pPr>
                      <a:r>
                        <a:rPr lang="en-US" altLang="en-US" sz="1200" b="0" i="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Track document access</a:t>
                      </a:r>
                    </a:p>
                    <a:p>
                      <a:pPr marL="171450" indent="-171450">
                        <a:spcBef>
                          <a:spcPts val="250"/>
                        </a:spcBef>
                        <a:buClr>
                          <a:schemeClr val="tx1">
                            <a:lumMod val="65000"/>
                            <a:lumOff val="35000"/>
                          </a:schemeClr>
                        </a:buClr>
                        <a:buSzPct val="117000"/>
                        <a:buFont typeface="Arial" panose="020B0604020202020204" pitchFamily="34" charset="0"/>
                        <a:buChar char="•"/>
                      </a:pPr>
                      <a:r>
                        <a:rPr lang="en-US" altLang="en-US" sz="1200" b="0" i="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Maintain a central repository of all safety  documents</a:t>
                      </a:r>
                    </a:p>
                    <a:p>
                      <a:pPr marL="171450" indent="-171450">
                        <a:spcBef>
                          <a:spcPts val="250"/>
                        </a:spcBef>
                        <a:buClr>
                          <a:schemeClr val="tx1">
                            <a:lumMod val="65000"/>
                            <a:lumOff val="35000"/>
                          </a:schemeClr>
                        </a:buClr>
                        <a:buFont typeface="Arial" panose="020B0604020202020204" pitchFamily="34" charset="0"/>
                        <a:buChar char="•"/>
                      </a:pPr>
                      <a:r>
                        <a:rPr lang="en-US" altLang="en-US" sz="1200" b="1" i="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Benefit: Record of safety document distribution  established for regulatory compliance</a:t>
                      </a:r>
                    </a:p>
                  </a:txBody>
                  <a:tcPr anchor="ctr">
                    <a:solidFill>
                      <a:schemeClr val="accent1">
                        <a:tint val="40000"/>
                        <a:alpha val="50000"/>
                      </a:schemeClr>
                    </a:solidFill>
                  </a:tcPr>
                </a:tc>
                <a:extLst>
                  <a:ext uri="{0D108BD9-81ED-4DB2-BD59-A6C34878D82A}">
                    <a16:rowId xmlns:a16="http://schemas.microsoft.com/office/drawing/2014/main" val="2160469928"/>
                  </a:ext>
                </a:extLst>
              </a:tr>
            </a:tbl>
          </a:graphicData>
        </a:graphic>
      </p:graphicFrame>
    </p:spTree>
    <p:extLst>
      <p:ext uri="{BB962C8B-B14F-4D97-AF65-F5344CB8AC3E}">
        <p14:creationId xmlns:p14="http://schemas.microsoft.com/office/powerpoint/2010/main" val="3528628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58BF60-D52A-8948-84B1-2469FCCF599B}"/>
              </a:ext>
            </a:extLst>
          </p:cNvPr>
          <p:cNvSpPr>
            <a:spLocks noGrp="1"/>
          </p:cNvSpPr>
          <p:nvPr>
            <p:ph idx="1"/>
          </p:nvPr>
        </p:nvSpPr>
        <p:spPr>
          <a:xfrm>
            <a:off x="815575" y="1618809"/>
            <a:ext cx="4858151" cy="319494"/>
          </a:xfrm>
        </p:spPr>
        <p:txBody>
          <a:bodyPr/>
          <a:lstStyle/>
          <a:p>
            <a:r>
              <a:rPr lang="en-US" altLang="en-US" dirty="0">
                <a:latin typeface="Roboto Medium" panose="02000000000000000000" pitchFamily="2" charset="0"/>
                <a:ea typeface="Roboto Medium" panose="02000000000000000000" pitchFamily="2" charset="0"/>
                <a:cs typeface="Roboto Medium" panose="02000000000000000000" pitchFamily="2" charset="0"/>
              </a:rPr>
              <a:t>Cost savings</a:t>
            </a:r>
          </a:p>
          <a:p>
            <a:endParaRPr lang="en-US" dirty="0"/>
          </a:p>
        </p:txBody>
      </p:sp>
      <p:sp>
        <p:nvSpPr>
          <p:cNvPr id="3" name="Text Placeholder 2">
            <a:extLst>
              <a:ext uri="{FF2B5EF4-FFF2-40B4-BE49-F238E27FC236}">
                <a16:creationId xmlns:a16="http://schemas.microsoft.com/office/drawing/2014/main" id="{AE72F7BF-FA43-0242-86F0-4C9D2869D196}"/>
              </a:ext>
            </a:extLst>
          </p:cNvPr>
          <p:cNvSpPr>
            <a:spLocks noGrp="1"/>
          </p:cNvSpPr>
          <p:nvPr>
            <p:ph type="body" sz="quarter" idx="13"/>
          </p:nvPr>
        </p:nvSpPr>
        <p:spPr>
          <a:xfrm>
            <a:off x="6875463" y="1618807"/>
            <a:ext cx="4922837" cy="319496"/>
          </a:xfrm>
        </p:spPr>
        <p:txBody>
          <a:bodyPr/>
          <a:lstStyle/>
          <a:p>
            <a:r>
              <a:rPr lang="en-US" altLang="en-US" dirty="0"/>
              <a:t>Benefits</a:t>
            </a:r>
          </a:p>
          <a:p>
            <a:endParaRPr lang="en-US" dirty="0"/>
          </a:p>
        </p:txBody>
      </p:sp>
      <p:sp>
        <p:nvSpPr>
          <p:cNvPr id="4" name="Content Placeholder 3">
            <a:extLst>
              <a:ext uri="{FF2B5EF4-FFF2-40B4-BE49-F238E27FC236}">
                <a16:creationId xmlns:a16="http://schemas.microsoft.com/office/drawing/2014/main" id="{9D800CCD-30BE-7847-AD2E-136FD966276D}"/>
              </a:ext>
            </a:extLst>
          </p:cNvPr>
          <p:cNvSpPr>
            <a:spLocks noGrp="1"/>
          </p:cNvSpPr>
          <p:nvPr>
            <p:ph sz="quarter" idx="14"/>
          </p:nvPr>
        </p:nvSpPr>
        <p:spPr>
          <a:xfrm>
            <a:off x="-428625" y="1953569"/>
            <a:ext cx="5686425" cy="3798888"/>
          </a:xfrm>
        </p:spPr>
        <p:txBody>
          <a:bodyPr/>
          <a:lstStyle/>
          <a:p>
            <a:pPr marL="1257300" lvl="2" indent="-342900">
              <a:buFont typeface="Arial" panose="020B0604020202020204" pitchFamily="34" charset="0"/>
              <a:buChar char="•"/>
            </a:pPr>
            <a:r>
              <a:rPr lang="en-US" altLang="en-US" dirty="0">
                <a:solidFill>
                  <a:schemeClr val="tx1">
                    <a:lumMod val="65000"/>
                    <a:lumOff val="35000"/>
                  </a:schemeClr>
                </a:solidFill>
              </a:rPr>
              <a:t>Reduction in paper processing, storage and maintenance</a:t>
            </a:r>
          </a:p>
          <a:p>
            <a:pPr marL="1257300" lvl="2" indent="-342900">
              <a:buFont typeface="Arial" panose="020B0604020202020204" pitchFamily="34" charset="0"/>
              <a:buChar char="•"/>
            </a:pPr>
            <a:r>
              <a:rPr lang="en-US" altLang="en-US" dirty="0">
                <a:solidFill>
                  <a:schemeClr val="tx1">
                    <a:lumMod val="65000"/>
                    <a:lumOff val="35000"/>
                  </a:schemeClr>
                </a:solidFill>
              </a:rPr>
              <a:t>Shorter on-site monitor visits</a:t>
            </a:r>
          </a:p>
          <a:p>
            <a:pPr marL="1257300" lvl="2" indent="-342900">
              <a:buFont typeface="Arial" panose="020B0604020202020204" pitchFamily="34" charset="0"/>
              <a:buChar char="•"/>
            </a:pPr>
            <a:r>
              <a:rPr lang="en-US" altLang="en-US" dirty="0">
                <a:solidFill>
                  <a:schemeClr val="tx1">
                    <a:lumMod val="65000"/>
                    <a:lumOff val="35000"/>
                  </a:schemeClr>
                </a:solidFill>
              </a:rPr>
              <a:t>Reduced FTE time spent on trial administrative duties – reduced disruption</a:t>
            </a:r>
          </a:p>
          <a:p>
            <a:pPr marL="285750" indent="-285750">
              <a:buFont typeface="Arial" panose="020B0604020202020204" pitchFamily="34" charset="0"/>
              <a:buChar char="•"/>
            </a:pPr>
            <a:endParaRPr lang="en-US" dirty="0">
              <a:solidFill>
                <a:schemeClr val="tx1">
                  <a:lumMod val="65000"/>
                  <a:lumOff val="35000"/>
                </a:schemeClr>
              </a:solidFill>
            </a:endParaRPr>
          </a:p>
        </p:txBody>
      </p:sp>
      <p:sp>
        <p:nvSpPr>
          <p:cNvPr id="5" name="Content Placeholder 4">
            <a:extLst>
              <a:ext uri="{FF2B5EF4-FFF2-40B4-BE49-F238E27FC236}">
                <a16:creationId xmlns:a16="http://schemas.microsoft.com/office/drawing/2014/main" id="{6C2AED03-5795-DB45-ADB4-CD248507E1B3}"/>
              </a:ext>
            </a:extLst>
          </p:cNvPr>
          <p:cNvSpPr>
            <a:spLocks noGrp="1"/>
          </p:cNvSpPr>
          <p:nvPr>
            <p:ph sz="quarter" idx="15"/>
          </p:nvPr>
        </p:nvSpPr>
        <p:spPr>
          <a:xfrm>
            <a:off x="5673726" y="1953569"/>
            <a:ext cx="6283324" cy="3798888"/>
          </a:xfrm>
        </p:spPr>
        <p:txBody>
          <a:bodyPr/>
          <a:lstStyle/>
          <a:p>
            <a:pPr marL="1200150" lvl="2" indent="-285750">
              <a:buFont typeface="Arial" panose="020B0604020202020204" pitchFamily="34" charset="0"/>
              <a:buChar char="•"/>
            </a:pPr>
            <a:r>
              <a:rPr lang="en-US" altLang="en-US" dirty="0">
                <a:solidFill>
                  <a:schemeClr val="tx1">
                    <a:lumMod val="65000"/>
                    <a:lumOff val="35000"/>
                  </a:schemeClr>
                </a:solidFill>
              </a:rPr>
              <a:t>Explore new treatments and/or provide greater service to patients </a:t>
            </a:r>
          </a:p>
          <a:p>
            <a:pPr marL="1200150" lvl="2" indent="-285750">
              <a:buFont typeface="Arial" panose="020B0604020202020204" pitchFamily="34" charset="0"/>
              <a:buChar char="•"/>
            </a:pPr>
            <a:r>
              <a:rPr lang="en-US" altLang="en-US" dirty="0">
                <a:solidFill>
                  <a:schemeClr val="tx1">
                    <a:lumMod val="65000"/>
                    <a:lumOff val="35000"/>
                  </a:schemeClr>
                </a:solidFill>
              </a:rPr>
              <a:t>Strengthen relationship with sponsor and build reputation in the trial community</a:t>
            </a:r>
          </a:p>
          <a:p>
            <a:pPr marL="1200150" lvl="2" indent="-285750">
              <a:buFont typeface="Arial" panose="020B0604020202020204" pitchFamily="34" charset="0"/>
              <a:buChar char="•"/>
            </a:pPr>
            <a:r>
              <a:rPr lang="en-US" altLang="en-US" dirty="0">
                <a:solidFill>
                  <a:schemeClr val="tx1">
                    <a:lumMod val="65000"/>
                    <a:lumOff val="35000"/>
                  </a:schemeClr>
                </a:solidFill>
              </a:rPr>
              <a:t>Publications</a:t>
            </a:r>
          </a:p>
          <a:p>
            <a:pPr marL="1200150" lvl="2" indent="-285750">
              <a:buFont typeface="Arial" panose="020B0604020202020204" pitchFamily="34" charset="0"/>
              <a:buChar char="•"/>
            </a:pPr>
            <a:r>
              <a:rPr lang="en-US" altLang="en-US" dirty="0">
                <a:solidFill>
                  <a:schemeClr val="tx1">
                    <a:lumMod val="65000"/>
                    <a:lumOff val="35000"/>
                  </a:schemeClr>
                </a:solidFill>
              </a:rPr>
              <a:t>Revenue support </a:t>
            </a:r>
          </a:p>
          <a:p>
            <a:pPr marL="1200150" lvl="2" indent="-285750">
              <a:buFont typeface="Arial" panose="020B0604020202020204" pitchFamily="34" charset="0"/>
              <a:buChar char="•"/>
            </a:pPr>
            <a:r>
              <a:rPr lang="en-US" altLang="en-US" dirty="0">
                <a:solidFill>
                  <a:schemeClr val="tx1">
                    <a:lumMod val="65000"/>
                    <a:lumOff val="35000"/>
                  </a:schemeClr>
                </a:solidFill>
              </a:rPr>
              <a:t>Opportunity for PI and trainees to learn and expand skills </a:t>
            </a:r>
          </a:p>
          <a:p>
            <a:pPr marL="1200150" lvl="2" indent="-285750">
              <a:buFont typeface="Arial" panose="020B0604020202020204" pitchFamily="34" charset="0"/>
              <a:buChar char="•"/>
            </a:pPr>
            <a:r>
              <a:rPr lang="en-US" altLang="en-US" dirty="0">
                <a:solidFill>
                  <a:schemeClr val="tx1">
                    <a:lumMod val="65000"/>
                    <a:lumOff val="35000"/>
                  </a:schemeClr>
                </a:solidFill>
              </a:rPr>
              <a:t>Gain experience and credentials that could lead to grant funding and investigator-initiated ventures</a:t>
            </a:r>
          </a:p>
          <a:p>
            <a:pPr marL="285750" indent="-285750">
              <a:buFont typeface="Arial" panose="020B0604020202020204" pitchFamily="34" charset="0"/>
              <a:buChar char="•"/>
            </a:pPr>
            <a:endParaRPr lang="en-US" dirty="0"/>
          </a:p>
        </p:txBody>
      </p:sp>
      <p:sp>
        <p:nvSpPr>
          <p:cNvPr id="6" name="Title 5">
            <a:extLst>
              <a:ext uri="{FF2B5EF4-FFF2-40B4-BE49-F238E27FC236}">
                <a16:creationId xmlns:a16="http://schemas.microsoft.com/office/drawing/2014/main" id="{94952F0D-7BDE-F548-B048-3847006B0344}"/>
              </a:ext>
            </a:extLst>
          </p:cNvPr>
          <p:cNvSpPr>
            <a:spLocks noGrp="1"/>
          </p:cNvSpPr>
          <p:nvPr>
            <p:ph type="title"/>
          </p:nvPr>
        </p:nvSpPr>
        <p:spPr/>
        <p:txBody>
          <a:bodyPr/>
          <a:lstStyle/>
          <a:p>
            <a:r>
              <a:rPr lang="en-US" altLang="en-US" dirty="0">
                <a:latin typeface="Roboto" panose="02000000000000000000" pitchFamily="2" charset="0"/>
                <a:ea typeface="Roboto" panose="02000000000000000000" pitchFamily="2" charset="0"/>
                <a:cs typeface="Roboto" panose="02000000000000000000" pitchFamily="2" charset="0"/>
              </a:rPr>
              <a:t>Portal ROI to Sites</a:t>
            </a:r>
            <a:endParaRPr lang="en-US"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147153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8BF65C-C50B-9D45-9759-B95B3B756A36}"/>
              </a:ext>
            </a:extLst>
          </p:cNvPr>
          <p:cNvSpPr>
            <a:spLocks noGrp="1"/>
          </p:cNvSpPr>
          <p:nvPr>
            <p:ph type="title"/>
          </p:nvPr>
        </p:nvSpPr>
        <p:spPr/>
        <p:txBody>
          <a:bodyPr/>
          <a:lstStyle/>
          <a:p>
            <a:r>
              <a:rPr lang="en-US" altLang="en-US" dirty="0">
                <a:latin typeface="Roboto" panose="02000000000000000000" pitchFamily="2" charset="0"/>
                <a:ea typeface="Roboto" panose="02000000000000000000" pitchFamily="2" charset="0"/>
                <a:cs typeface="Roboto" panose="02000000000000000000" pitchFamily="2" charset="0"/>
              </a:rPr>
              <a:t>Portal ROI to Sponsors</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7" name="TextBox 1">
            <a:extLst>
              <a:ext uri="{FF2B5EF4-FFF2-40B4-BE49-F238E27FC236}">
                <a16:creationId xmlns:a16="http://schemas.microsoft.com/office/drawing/2014/main" id="{02E4922A-D3E4-6C42-8B2A-C34C4447FDA1}"/>
              </a:ext>
            </a:extLst>
          </p:cNvPr>
          <p:cNvSpPr txBox="1"/>
          <p:nvPr/>
        </p:nvSpPr>
        <p:spPr>
          <a:xfrm>
            <a:off x="-203551" y="1579423"/>
            <a:ext cx="2493077" cy="31297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880"/>
              </a:lnSpc>
              <a:spcBef>
                <a:spcPts val="0"/>
              </a:spcBef>
              <a:spcAft>
                <a:spcPts val="0"/>
              </a:spcAft>
              <a:buClrTx/>
              <a:buSzTx/>
              <a:buFontTx/>
              <a:buNone/>
              <a:tabLst/>
              <a:defRPr/>
            </a:pPr>
            <a:r>
              <a:rPr kumimoji="0" lang="en-GB" sz="1200" b="1"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rPr>
              <a:t>Old Way</a:t>
            </a:r>
          </a:p>
        </p:txBody>
      </p:sp>
      <p:sp>
        <p:nvSpPr>
          <p:cNvPr id="8" name="TextBox 3">
            <a:extLst>
              <a:ext uri="{FF2B5EF4-FFF2-40B4-BE49-F238E27FC236}">
                <a16:creationId xmlns:a16="http://schemas.microsoft.com/office/drawing/2014/main" id="{2F462154-8090-884F-96E2-2E57B5997022}"/>
              </a:ext>
            </a:extLst>
          </p:cNvPr>
          <p:cNvSpPr txBox="1"/>
          <p:nvPr/>
        </p:nvSpPr>
        <p:spPr>
          <a:xfrm>
            <a:off x="3570422" y="1573399"/>
            <a:ext cx="2042978" cy="31297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88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rPr>
              <a:t>Cost Savings</a:t>
            </a:r>
          </a:p>
        </p:txBody>
      </p:sp>
      <p:sp>
        <p:nvSpPr>
          <p:cNvPr id="9" name="TextBox 5">
            <a:extLst>
              <a:ext uri="{FF2B5EF4-FFF2-40B4-BE49-F238E27FC236}">
                <a16:creationId xmlns:a16="http://schemas.microsoft.com/office/drawing/2014/main" id="{40B20D3D-592A-C14B-9628-FACDFFDB7E10}"/>
              </a:ext>
            </a:extLst>
          </p:cNvPr>
          <p:cNvSpPr txBox="1"/>
          <p:nvPr/>
        </p:nvSpPr>
        <p:spPr>
          <a:xfrm>
            <a:off x="7188013" y="1573398"/>
            <a:ext cx="2157785" cy="31297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880"/>
              </a:lnSpc>
              <a:spcBef>
                <a:spcPts val="0"/>
              </a:spcBef>
              <a:spcAft>
                <a:spcPts val="0"/>
              </a:spcAft>
              <a:buClrTx/>
              <a:buSzTx/>
              <a:buFontTx/>
              <a:buNone/>
              <a:tabLst/>
              <a:defRPr/>
            </a:pPr>
            <a:r>
              <a:rPr kumimoji="0" lang="en-GB" sz="1200" b="1"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rPr>
              <a:t>New Way</a:t>
            </a:r>
          </a:p>
        </p:txBody>
      </p:sp>
      <p:sp>
        <p:nvSpPr>
          <p:cNvPr id="10" name="Arrow: Pentagon 81">
            <a:extLst>
              <a:ext uri="{FF2B5EF4-FFF2-40B4-BE49-F238E27FC236}">
                <a16:creationId xmlns:a16="http://schemas.microsoft.com/office/drawing/2014/main" id="{E2218F02-30A0-2A46-8BE3-168FB0B9E325}"/>
              </a:ext>
            </a:extLst>
          </p:cNvPr>
          <p:cNvSpPr/>
          <p:nvPr/>
        </p:nvSpPr>
        <p:spPr>
          <a:xfrm>
            <a:off x="7330593" y="1898742"/>
            <a:ext cx="4194175" cy="665100"/>
          </a:xfrm>
          <a:prstGeom prst="homePlate">
            <a:avLst>
              <a:gd name="adj" fmla="val 29234"/>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ts val="88"/>
              </a:spcBef>
              <a:buFontTx/>
              <a:buNone/>
            </a:pPr>
            <a:r>
              <a:rPr lang="en-US" altLang="en-US" sz="1200" dirty="0">
                <a:solidFill>
                  <a:schemeClr val="accent1"/>
                </a:solidFill>
                <a:latin typeface="Roboto" panose="02000000000000000000" pitchFamily="2" charset="0"/>
                <a:ea typeface="Roboto" panose="02000000000000000000" pitchFamily="2" charset="0"/>
                <a:cs typeface="Roboto" panose="02000000000000000000" pitchFamily="2" charset="0"/>
              </a:rPr>
              <a:t>No overnight mail or  printing costs – simply  post the safety document  to Safety Portal</a:t>
            </a:r>
          </a:p>
        </p:txBody>
      </p:sp>
      <p:sp>
        <p:nvSpPr>
          <p:cNvPr id="11" name="Arrow: Pentagon 82">
            <a:extLst>
              <a:ext uri="{FF2B5EF4-FFF2-40B4-BE49-F238E27FC236}">
                <a16:creationId xmlns:a16="http://schemas.microsoft.com/office/drawing/2014/main" id="{E9DED0AC-9B11-5C46-BE46-9C469A8F90EF}"/>
              </a:ext>
            </a:extLst>
          </p:cNvPr>
          <p:cNvSpPr/>
          <p:nvPr/>
        </p:nvSpPr>
        <p:spPr>
          <a:xfrm>
            <a:off x="3810000" y="1901070"/>
            <a:ext cx="4194175" cy="662772"/>
          </a:xfrm>
          <a:prstGeom prst="homePlate">
            <a:avLst>
              <a:gd name="adj" fmla="val 29234"/>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7315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206">
              <a:spcBef>
                <a:spcPts val="88"/>
              </a:spcBef>
              <a:defRPr/>
            </a:pPr>
            <a:r>
              <a:rPr lang="en-US" sz="1200" b="1" spc="-4" dirty="0">
                <a:solidFill>
                  <a:srgbClr val="FFFFFF"/>
                </a:solidFill>
                <a:latin typeface="Roboto" panose="02000000000000000000" pitchFamily="2" charset="0"/>
                <a:ea typeface="Roboto" panose="02000000000000000000" pitchFamily="2" charset="0"/>
                <a:cs typeface="Roboto" panose="02000000000000000000" pitchFamily="2" charset="0"/>
              </a:rPr>
              <a:t>$12M /year</a:t>
            </a:r>
            <a:endParaRPr lang="en-US" sz="1200" b="1" dirty="0">
              <a:latin typeface="Roboto" panose="02000000000000000000" pitchFamily="2" charset="0"/>
              <a:ea typeface="Roboto" panose="02000000000000000000" pitchFamily="2" charset="0"/>
              <a:cs typeface="Roboto" panose="02000000000000000000" pitchFamily="2" charset="0"/>
            </a:endParaRPr>
          </a:p>
        </p:txBody>
      </p:sp>
      <p:sp>
        <p:nvSpPr>
          <p:cNvPr id="12" name="Arrow: Pentagon 83">
            <a:extLst>
              <a:ext uri="{FF2B5EF4-FFF2-40B4-BE49-F238E27FC236}">
                <a16:creationId xmlns:a16="http://schemas.microsoft.com/office/drawing/2014/main" id="{6B2251BB-0842-F54F-BCE1-20C5B27D7FD1}"/>
              </a:ext>
            </a:extLst>
          </p:cNvPr>
          <p:cNvSpPr/>
          <p:nvPr/>
        </p:nvSpPr>
        <p:spPr>
          <a:xfrm>
            <a:off x="669573" y="1901069"/>
            <a:ext cx="3619623" cy="662773"/>
          </a:xfrm>
          <a:prstGeom prst="homePlate">
            <a:avLst>
              <a:gd name="adj" fmla="val 29234"/>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ts val="88"/>
              </a:spcBef>
              <a:buFontTx/>
              <a:buNone/>
              <a:defRPr/>
            </a:pPr>
            <a:r>
              <a:rPr lang="en-US" altLang="en-US" sz="1200" dirty="0">
                <a:solidFill>
                  <a:srgbClr val="FFFFFF"/>
                </a:solidFill>
                <a:latin typeface="Roboto" panose="02000000000000000000" pitchFamily="2" charset="0"/>
                <a:ea typeface="Roboto" panose="02000000000000000000" pitchFamily="2" charset="0"/>
                <a:cs typeface="Roboto" panose="02000000000000000000" pitchFamily="2" charset="0"/>
              </a:rPr>
              <a:t>Overnight mail: $20/package  Printing: $.06/page</a:t>
            </a:r>
          </a:p>
        </p:txBody>
      </p:sp>
      <p:sp>
        <p:nvSpPr>
          <p:cNvPr id="34" name="object 30">
            <a:extLst>
              <a:ext uri="{FF2B5EF4-FFF2-40B4-BE49-F238E27FC236}">
                <a16:creationId xmlns:a16="http://schemas.microsoft.com/office/drawing/2014/main" id="{0279803B-1C0E-4846-BCAC-B48E0FAB877C}"/>
              </a:ext>
            </a:extLst>
          </p:cNvPr>
          <p:cNvSpPr txBox="1"/>
          <p:nvPr/>
        </p:nvSpPr>
        <p:spPr>
          <a:xfrm>
            <a:off x="5451475" y="5746595"/>
            <a:ext cx="1673225" cy="228600"/>
          </a:xfrm>
          <a:prstGeom prst="rect">
            <a:avLst/>
          </a:prstGeom>
        </p:spPr>
        <p:txBody>
          <a:bodyPr lIns="0" tIns="11206" rIns="0" bIns="0">
            <a:spAutoFit/>
          </a:bodyPr>
          <a:lstStyle/>
          <a:p>
            <a:pPr marL="11206">
              <a:spcBef>
                <a:spcPts val="88"/>
              </a:spcBef>
              <a:defRPr/>
            </a:pPr>
            <a:r>
              <a:rPr sz="1412" b="1" spc="-4" dirty="0">
                <a:solidFill>
                  <a:srgbClr val="FFFFFF"/>
                </a:solidFill>
                <a:latin typeface="Arial"/>
                <a:cs typeface="Arial"/>
              </a:rPr>
              <a:t>$</a:t>
            </a:r>
            <a:r>
              <a:rPr lang="en-US" sz="1412" b="1" spc="-4" dirty="0">
                <a:solidFill>
                  <a:srgbClr val="FFFFFF"/>
                </a:solidFill>
                <a:latin typeface="Arial"/>
                <a:cs typeface="Arial"/>
              </a:rPr>
              <a:t>12M </a:t>
            </a:r>
            <a:r>
              <a:rPr sz="1412" b="1" spc="-4" dirty="0">
                <a:solidFill>
                  <a:srgbClr val="FFFFFF"/>
                </a:solidFill>
                <a:latin typeface="Arial"/>
                <a:cs typeface="Arial"/>
              </a:rPr>
              <a:t>/year</a:t>
            </a:r>
            <a:endParaRPr sz="1412" dirty="0">
              <a:latin typeface="Arial"/>
              <a:cs typeface="Arial"/>
            </a:endParaRPr>
          </a:p>
        </p:txBody>
      </p:sp>
      <p:sp>
        <p:nvSpPr>
          <p:cNvPr id="40" name="object 36">
            <a:extLst>
              <a:ext uri="{FF2B5EF4-FFF2-40B4-BE49-F238E27FC236}">
                <a16:creationId xmlns:a16="http://schemas.microsoft.com/office/drawing/2014/main" id="{3CCBFEDA-89B5-6E44-AA04-71835A919CDD}"/>
              </a:ext>
            </a:extLst>
          </p:cNvPr>
          <p:cNvSpPr txBox="1"/>
          <p:nvPr/>
        </p:nvSpPr>
        <p:spPr>
          <a:xfrm>
            <a:off x="3810000" y="5631141"/>
            <a:ext cx="4769079" cy="195981"/>
          </a:xfrm>
          <a:prstGeom prst="rect">
            <a:avLst/>
          </a:prstGeom>
        </p:spPr>
        <p:txBody>
          <a:bodyPr wrap="square" lIns="0" tIns="11206" rIns="0" bIns="0">
            <a:spAutoFit/>
          </a:bodyPr>
          <a:lstStyle/>
          <a:p>
            <a:pPr marL="11206" algn="ctr">
              <a:spcBef>
                <a:spcPts val="88"/>
              </a:spcBef>
              <a:defRPr/>
            </a:pPr>
            <a:r>
              <a:rPr sz="1200" spc="-4"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Calculated</a:t>
            </a:r>
            <a:r>
              <a:rPr sz="1200" spc="-9"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 </a:t>
            </a:r>
            <a:r>
              <a:rPr sz="1200" spc="-4"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using</a:t>
            </a:r>
            <a:r>
              <a:rPr sz="1200" spc="-9"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 </a:t>
            </a:r>
            <a:r>
              <a:rPr sz="1200" spc="-4"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real</a:t>
            </a:r>
            <a:r>
              <a:rPr sz="1200" spc="-9"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 </a:t>
            </a:r>
            <a:r>
              <a:rPr sz="1200" spc="-4"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data from</a:t>
            </a:r>
            <a:r>
              <a:rPr sz="1200" spc="-13"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 </a:t>
            </a:r>
            <a:r>
              <a:rPr sz="120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a</a:t>
            </a:r>
            <a:r>
              <a:rPr sz="1200" spc="-4"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 Top </a:t>
            </a:r>
            <a:r>
              <a:rPr sz="120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5 </a:t>
            </a:r>
            <a:r>
              <a:rPr sz="1200" spc="-4"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Pharma </a:t>
            </a:r>
            <a:r>
              <a:rPr sz="1200" spc="-9"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Company</a:t>
            </a:r>
            <a:endParaRPr sz="120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41" name="Arrow: Pentagon 81">
            <a:extLst>
              <a:ext uri="{FF2B5EF4-FFF2-40B4-BE49-F238E27FC236}">
                <a16:creationId xmlns:a16="http://schemas.microsoft.com/office/drawing/2014/main" id="{039D0577-7A08-794D-8A48-C1489D4F2558}"/>
              </a:ext>
            </a:extLst>
          </p:cNvPr>
          <p:cNvSpPr/>
          <p:nvPr/>
        </p:nvSpPr>
        <p:spPr>
          <a:xfrm>
            <a:off x="7330593" y="3197443"/>
            <a:ext cx="4194175" cy="665100"/>
          </a:xfrm>
          <a:prstGeom prst="homePlate">
            <a:avLst>
              <a:gd name="adj" fmla="val 29234"/>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ts val="88"/>
              </a:spcBef>
              <a:buFontTx/>
              <a:buNone/>
            </a:pPr>
            <a:r>
              <a:rPr lang="en-US" altLang="en-US" sz="1200" dirty="0">
                <a:solidFill>
                  <a:schemeClr val="accent1"/>
                </a:solidFill>
                <a:latin typeface="Roboto" panose="02000000000000000000" pitchFamily="2" charset="0"/>
                <a:ea typeface="Roboto" panose="02000000000000000000" pitchFamily="2" charset="0"/>
                <a:cs typeface="Roboto" panose="02000000000000000000" pitchFamily="2" charset="0"/>
              </a:rPr>
              <a:t>No time delay – Instant,  simultaneous distribution  of safety document via  Safety Portal</a:t>
            </a:r>
          </a:p>
        </p:txBody>
      </p:sp>
      <p:sp>
        <p:nvSpPr>
          <p:cNvPr id="42" name="Arrow: Pentagon 82">
            <a:extLst>
              <a:ext uri="{FF2B5EF4-FFF2-40B4-BE49-F238E27FC236}">
                <a16:creationId xmlns:a16="http://schemas.microsoft.com/office/drawing/2014/main" id="{6C3BDC9A-0C72-1044-9C54-1AD89EF84448}"/>
              </a:ext>
            </a:extLst>
          </p:cNvPr>
          <p:cNvSpPr/>
          <p:nvPr/>
        </p:nvSpPr>
        <p:spPr>
          <a:xfrm>
            <a:off x="3810000" y="3199771"/>
            <a:ext cx="4194175" cy="662772"/>
          </a:xfrm>
          <a:prstGeom prst="homePlate">
            <a:avLst>
              <a:gd name="adj" fmla="val 29234"/>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7315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206">
              <a:spcBef>
                <a:spcPts val="88"/>
              </a:spcBef>
              <a:defRPr/>
            </a:pPr>
            <a:r>
              <a:rPr lang="en-US" sz="1200" b="1" spc="-4" dirty="0">
                <a:solidFill>
                  <a:srgbClr val="FFFFFF"/>
                </a:solidFill>
                <a:latin typeface="Roboto" panose="02000000000000000000" pitchFamily="2" charset="0"/>
                <a:ea typeface="Roboto" panose="02000000000000000000" pitchFamily="2" charset="0"/>
                <a:cs typeface="Roboto" panose="02000000000000000000" pitchFamily="2" charset="0"/>
              </a:rPr>
              <a:t>1-2</a:t>
            </a:r>
            <a:r>
              <a:rPr lang="en-US" sz="1200" b="1" spc="-62" dirty="0">
                <a:solidFill>
                  <a:srgbClr val="FFFFFF"/>
                </a:solidFill>
                <a:latin typeface="Roboto" panose="02000000000000000000" pitchFamily="2" charset="0"/>
                <a:ea typeface="Roboto" panose="02000000000000000000" pitchFamily="2" charset="0"/>
                <a:cs typeface="Roboto" panose="02000000000000000000" pitchFamily="2" charset="0"/>
              </a:rPr>
              <a:t> </a:t>
            </a:r>
            <a:r>
              <a:rPr lang="en-US" sz="1200" b="1" dirty="0">
                <a:solidFill>
                  <a:srgbClr val="FFFFFF"/>
                </a:solidFill>
                <a:latin typeface="Roboto" panose="02000000000000000000" pitchFamily="2" charset="0"/>
                <a:ea typeface="Roboto" panose="02000000000000000000" pitchFamily="2" charset="0"/>
                <a:cs typeface="Roboto" panose="02000000000000000000" pitchFamily="2" charset="0"/>
              </a:rPr>
              <a:t>days/distribution</a:t>
            </a:r>
            <a:endParaRPr lang="en-US" sz="1200" b="1" dirty="0">
              <a:latin typeface="Roboto" panose="02000000000000000000" pitchFamily="2" charset="0"/>
              <a:ea typeface="Roboto" panose="02000000000000000000" pitchFamily="2" charset="0"/>
              <a:cs typeface="Roboto" panose="02000000000000000000" pitchFamily="2" charset="0"/>
            </a:endParaRPr>
          </a:p>
        </p:txBody>
      </p:sp>
      <p:sp>
        <p:nvSpPr>
          <p:cNvPr id="43" name="Arrow: Pentagon 83">
            <a:extLst>
              <a:ext uri="{FF2B5EF4-FFF2-40B4-BE49-F238E27FC236}">
                <a16:creationId xmlns:a16="http://schemas.microsoft.com/office/drawing/2014/main" id="{B5C285C8-47E9-0046-9EF7-689A29DC40E1}"/>
              </a:ext>
            </a:extLst>
          </p:cNvPr>
          <p:cNvSpPr/>
          <p:nvPr/>
        </p:nvSpPr>
        <p:spPr>
          <a:xfrm>
            <a:off x="669573" y="3199770"/>
            <a:ext cx="3619623" cy="662773"/>
          </a:xfrm>
          <a:prstGeom prst="homePlate">
            <a:avLst>
              <a:gd name="adj" fmla="val 29234"/>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ts val="88"/>
              </a:spcBef>
              <a:buFontTx/>
              <a:buNone/>
              <a:defRPr/>
            </a:pPr>
            <a:r>
              <a:rPr lang="en-US" altLang="en-US" sz="1200" dirty="0">
                <a:solidFill>
                  <a:srgbClr val="FFFFFF"/>
                </a:solidFill>
                <a:latin typeface="Roboto" panose="02000000000000000000" pitchFamily="2" charset="0"/>
                <a:ea typeface="Roboto" panose="02000000000000000000" pitchFamily="2" charset="0"/>
                <a:cs typeface="Roboto" panose="02000000000000000000" pitchFamily="2" charset="0"/>
              </a:rPr>
              <a:t>1-2 business days for each  overnight safety package</a:t>
            </a:r>
          </a:p>
        </p:txBody>
      </p:sp>
      <p:sp>
        <p:nvSpPr>
          <p:cNvPr id="44" name="TextBox 3">
            <a:extLst>
              <a:ext uri="{FF2B5EF4-FFF2-40B4-BE49-F238E27FC236}">
                <a16:creationId xmlns:a16="http://schemas.microsoft.com/office/drawing/2014/main" id="{679F1A5A-5D26-9E48-B3AF-5FA92DE5274F}"/>
              </a:ext>
            </a:extLst>
          </p:cNvPr>
          <p:cNvSpPr txBox="1"/>
          <p:nvPr/>
        </p:nvSpPr>
        <p:spPr>
          <a:xfrm>
            <a:off x="3643313" y="2856752"/>
            <a:ext cx="2042978" cy="31297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88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rPr>
              <a:t>Time Savings</a:t>
            </a:r>
          </a:p>
        </p:txBody>
      </p:sp>
      <p:sp>
        <p:nvSpPr>
          <p:cNvPr id="45" name="Arrow: Pentagon 81">
            <a:extLst>
              <a:ext uri="{FF2B5EF4-FFF2-40B4-BE49-F238E27FC236}">
                <a16:creationId xmlns:a16="http://schemas.microsoft.com/office/drawing/2014/main" id="{DAB845D8-A845-6A4D-9A08-C8FCDA243043}"/>
              </a:ext>
            </a:extLst>
          </p:cNvPr>
          <p:cNvSpPr/>
          <p:nvPr/>
        </p:nvSpPr>
        <p:spPr>
          <a:xfrm>
            <a:off x="7330593" y="4523662"/>
            <a:ext cx="4194175" cy="665100"/>
          </a:xfrm>
          <a:prstGeom prst="homePlate">
            <a:avLst>
              <a:gd name="adj" fmla="val 29234"/>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ts val="88"/>
              </a:spcBef>
              <a:buFontTx/>
              <a:buNone/>
            </a:pPr>
            <a:r>
              <a:rPr lang="en-US" altLang="en-US" sz="1200" dirty="0">
                <a:solidFill>
                  <a:schemeClr val="accent1"/>
                </a:solidFill>
                <a:latin typeface="Roboto" panose="02000000000000000000" pitchFamily="2" charset="0"/>
                <a:ea typeface="Roboto" panose="02000000000000000000" pitchFamily="2" charset="0"/>
                <a:cs typeface="Roboto" panose="02000000000000000000" pitchFamily="2" charset="0"/>
              </a:rPr>
              <a:t>566 man hours (28% of  one FTE)/year to execute  1.5M SAE report  distributions)</a:t>
            </a:r>
          </a:p>
        </p:txBody>
      </p:sp>
      <p:sp>
        <p:nvSpPr>
          <p:cNvPr id="46" name="Arrow: Pentagon 82">
            <a:extLst>
              <a:ext uri="{FF2B5EF4-FFF2-40B4-BE49-F238E27FC236}">
                <a16:creationId xmlns:a16="http://schemas.microsoft.com/office/drawing/2014/main" id="{6998E1E8-A33A-E945-9E6F-8EF7FF50BF38}"/>
              </a:ext>
            </a:extLst>
          </p:cNvPr>
          <p:cNvSpPr/>
          <p:nvPr/>
        </p:nvSpPr>
        <p:spPr>
          <a:xfrm>
            <a:off x="3810000" y="4525990"/>
            <a:ext cx="4194175" cy="662772"/>
          </a:xfrm>
          <a:prstGeom prst="homePlate">
            <a:avLst>
              <a:gd name="adj" fmla="val 29234"/>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7315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206">
              <a:spcBef>
                <a:spcPts val="88"/>
              </a:spcBef>
              <a:defRPr/>
            </a:pPr>
            <a:r>
              <a:rPr lang="en-US" sz="1200" b="1" spc="-4" dirty="0">
                <a:solidFill>
                  <a:srgbClr val="FFFFFF"/>
                </a:solidFill>
                <a:latin typeface="Roboto" panose="02000000000000000000" pitchFamily="2" charset="0"/>
                <a:ea typeface="Roboto" panose="02000000000000000000" pitchFamily="2" charset="0"/>
                <a:cs typeface="Roboto" panose="02000000000000000000" pitchFamily="2" charset="0"/>
              </a:rPr>
              <a:t>74,434 man hours/year</a:t>
            </a:r>
            <a:endParaRPr lang="en-US" sz="1200" b="1" dirty="0">
              <a:latin typeface="Roboto" panose="02000000000000000000" pitchFamily="2" charset="0"/>
              <a:ea typeface="Roboto" panose="02000000000000000000" pitchFamily="2" charset="0"/>
              <a:cs typeface="Roboto" panose="02000000000000000000" pitchFamily="2" charset="0"/>
            </a:endParaRPr>
          </a:p>
        </p:txBody>
      </p:sp>
      <p:sp>
        <p:nvSpPr>
          <p:cNvPr id="47" name="Arrow: Pentagon 83">
            <a:extLst>
              <a:ext uri="{FF2B5EF4-FFF2-40B4-BE49-F238E27FC236}">
                <a16:creationId xmlns:a16="http://schemas.microsoft.com/office/drawing/2014/main" id="{BD3E8C59-F894-EA43-BF0B-46AA8E184329}"/>
              </a:ext>
            </a:extLst>
          </p:cNvPr>
          <p:cNvSpPr/>
          <p:nvPr/>
        </p:nvSpPr>
        <p:spPr>
          <a:xfrm>
            <a:off x="669573" y="4525989"/>
            <a:ext cx="3619623" cy="662773"/>
          </a:xfrm>
          <a:prstGeom prst="homePlate">
            <a:avLst>
              <a:gd name="adj" fmla="val 29234"/>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ts val="88"/>
              </a:spcBef>
              <a:buFontTx/>
              <a:buNone/>
              <a:defRPr/>
            </a:pPr>
            <a:r>
              <a:rPr lang="en-US" altLang="en-US" sz="1200" dirty="0">
                <a:solidFill>
                  <a:srgbClr val="FFFFFF"/>
                </a:solidFill>
                <a:latin typeface="Roboto" panose="02000000000000000000" pitchFamily="2" charset="0"/>
                <a:ea typeface="Roboto" panose="02000000000000000000" pitchFamily="2" charset="0"/>
                <a:cs typeface="Roboto" panose="02000000000000000000" pitchFamily="2" charset="0"/>
              </a:rPr>
              <a:t>75,000 man hours (37.5  FTE)/year to execute 1.5M  safety packages</a:t>
            </a:r>
            <a:endParaRPr lang="en-US" altLang="en-US" sz="1200" dirty="0">
              <a:latin typeface="Roboto" panose="02000000000000000000" pitchFamily="2" charset="0"/>
              <a:ea typeface="Roboto" panose="02000000000000000000" pitchFamily="2" charset="0"/>
              <a:cs typeface="Roboto" panose="02000000000000000000" pitchFamily="2" charset="0"/>
            </a:endParaRPr>
          </a:p>
        </p:txBody>
      </p:sp>
      <p:sp>
        <p:nvSpPr>
          <p:cNvPr id="48" name="TextBox 3">
            <a:extLst>
              <a:ext uri="{FF2B5EF4-FFF2-40B4-BE49-F238E27FC236}">
                <a16:creationId xmlns:a16="http://schemas.microsoft.com/office/drawing/2014/main" id="{CBEED86F-B4AF-3B43-A989-67CD507E83F0}"/>
              </a:ext>
            </a:extLst>
          </p:cNvPr>
          <p:cNvSpPr txBox="1"/>
          <p:nvPr/>
        </p:nvSpPr>
        <p:spPr>
          <a:xfrm>
            <a:off x="4086359" y="4182971"/>
            <a:ext cx="2042978" cy="31297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88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rPr>
              <a:t>Human Resource Savings</a:t>
            </a:r>
          </a:p>
        </p:txBody>
      </p:sp>
    </p:spTree>
    <p:extLst>
      <p:ext uri="{BB962C8B-B14F-4D97-AF65-F5344CB8AC3E}">
        <p14:creationId xmlns:p14="http://schemas.microsoft.com/office/powerpoint/2010/main" val="1572739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30118CDA-CF3A-374E-9611-62FAEA0422C0}"/>
              </a:ext>
            </a:extLst>
          </p:cNvPr>
          <p:cNvSpPr txBox="1">
            <a:spLocks/>
          </p:cNvSpPr>
          <p:nvPr/>
        </p:nvSpPr>
        <p:spPr>
          <a:xfrm>
            <a:off x="906462" y="1897981"/>
            <a:ext cx="3052843" cy="1624405"/>
          </a:xfrm>
          <a:prstGeom prst="rect">
            <a:avLst/>
          </a:prstGeom>
        </p:spPr>
        <p:txBody>
          <a:bodyPr lIns="0" tIns="0" rIns="180000" bIns="18000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31520">
              <a:lnSpc>
                <a:spcPts val="2600"/>
              </a:lnSpc>
            </a:pPr>
            <a:r>
              <a:rPr lang="en-US" dirty="0">
                <a:solidFill>
                  <a:schemeClr val="tx1">
                    <a:lumMod val="65000"/>
                    <a:lumOff val="35000"/>
                  </a:schemeClr>
                </a:solidFill>
                <a:latin typeface="Roboto Medium" panose="02000000000000000000" pitchFamily="2" charset="0"/>
                <a:ea typeface="Roboto Medium" panose="02000000000000000000" pitchFamily="2" charset="0"/>
              </a:rPr>
              <a:t>Batch Notifications</a:t>
            </a:r>
          </a:p>
          <a:p>
            <a:pPr>
              <a:lnSpc>
                <a:spcPts val="2100"/>
              </a:lnSpc>
            </a:pPr>
            <a:r>
              <a:rPr lang="en-US" sz="1400" dirty="0">
                <a:solidFill>
                  <a:schemeClr val="tx1">
                    <a:lumMod val="65000"/>
                    <a:lumOff val="35000"/>
                  </a:schemeClr>
                </a:solidFill>
                <a:latin typeface="Roboto" panose="02000000000000000000" pitchFamily="2" charset="0"/>
                <a:ea typeface="Roboto" panose="02000000000000000000" pitchFamily="2" charset="0"/>
              </a:rPr>
              <a:t>Daily or Weekly Summary Per Site User’s Preferences</a:t>
            </a:r>
          </a:p>
        </p:txBody>
      </p:sp>
      <p:sp>
        <p:nvSpPr>
          <p:cNvPr id="13" name="Text Placeholder 4">
            <a:extLst>
              <a:ext uri="{FF2B5EF4-FFF2-40B4-BE49-F238E27FC236}">
                <a16:creationId xmlns:a16="http://schemas.microsoft.com/office/drawing/2014/main" id="{602C7AC8-8181-3249-B988-717DBD684799}"/>
              </a:ext>
            </a:extLst>
          </p:cNvPr>
          <p:cNvSpPr txBox="1">
            <a:spLocks/>
          </p:cNvSpPr>
          <p:nvPr/>
        </p:nvSpPr>
        <p:spPr>
          <a:xfrm>
            <a:off x="4944539" y="2050184"/>
            <a:ext cx="3110923" cy="1909327"/>
          </a:xfrm>
          <a:prstGeom prst="rect">
            <a:avLst/>
          </a:prstGeom>
        </p:spPr>
        <p:txBody>
          <a:bodyPr lIns="0" tIns="0" rIns="180000" bIns="18000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31520">
              <a:lnSpc>
                <a:spcPts val="2600"/>
              </a:lnSpc>
            </a:pPr>
            <a:r>
              <a:rPr lang="en-US" dirty="0">
                <a:solidFill>
                  <a:schemeClr val="tx1">
                    <a:lumMod val="65000"/>
                    <a:lumOff val="35000"/>
                  </a:schemeClr>
                </a:solidFill>
                <a:latin typeface="Roboto Medium" panose="02000000000000000000" pitchFamily="2" charset="0"/>
                <a:ea typeface="Roboto Medium" panose="02000000000000000000" pitchFamily="2" charset="0"/>
              </a:rPr>
              <a:t>Delegation</a:t>
            </a:r>
            <a:endParaRPr lang="en-US" sz="1600" dirty="0">
              <a:solidFill>
                <a:schemeClr val="tx1">
                  <a:lumMod val="65000"/>
                  <a:lumOff val="35000"/>
                </a:schemeClr>
              </a:solidFill>
              <a:latin typeface="Roboto Medium" panose="02000000000000000000" pitchFamily="2" charset="0"/>
              <a:ea typeface="Roboto Medium" panose="02000000000000000000" pitchFamily="2" charset="0"/>
            </a:endParaRPr>
          </a:p>
          <a:p>
            <a:pPr>
              <a:lnSpc>
                <a:spcPts val="2100"/>
              </a:lnSpc>
            </a:pPr>
            <a:r>
              <a:rPr lang="en-US" sz="1400" dirty="0">
                <a:solidFill>
                  <a:schemeClr val="tx1">
                    <a:lumMod val="65000"/>
                    <a:lumOff val="35000"/>
                  </a:schemeClr>
                </a:solidFill>
                <a:latin typeface="Roboto" panose="02000000000000000000" pitchFamily="2" charset="0"/>
                <a:ea typeface="Roboto" panose="02000000000000000000" pitchFamily="2" charset="0"/>
              </a:rPr>
              <a:t>To Site Staff or Site Management Organization via Delegation Log</a:t>
            </a:r>
          </a:p>
        </p:txBody>
      </p:sp>
      <p:sp>
        <p:nvSpPr>
          <p:cNvPr id="14" name="Text Placeholder 4">
            <a:extLst>
              <a:ext uri="{FF2B5EF4-FFF2-40B4-BE49-F238E27FC236}">
                <a16:creationId xmlns:a16="http://schemas.microsoft.com/office/drawing/2014/main" id="{4AED6E34-AEE4-794F-B29E-0772D4AEC334}"/>
              </a:ext>
            </a:extLst>
          </p:cNvPr>
          <p:cNvSpPr txBox="1">
            <a:spLocks/>
          </p:cNvSpPr>
          <p:nvPr/>
        </p:nvSpPr>
        <p:spPr>
          <a:xfrm>
            <a:off x="8807692" y="2050184"/>
            <a:ext cx="2247658" cy="1631228"/>
          </a:xfrm>
          <a:prstGeom prst="rect">
            <a:avLst/>
          </a:prstGeom>
        </p:spPr>
        <p:txBody>
          <a:bodyPr lIns="0" tIns="0" rIns="180000" bIns="18000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31520">
              <a:lnSpc>
                <a:spcPts val="2600"/>
              </a:lnSpc>
            </a:pPr>
            <a:r>
              <a:rPr lang="en-US" dirty="0">
                <a:solidFill>
                  <a:schemeClr val="tx1">
                    <a:lumMod val="65000"/>
                    <a:lumOff val="35000"/>
                  </a:schemeClr>
                </a:solidFill>
                <a:latin typeface="Roboto Medium" panose="02000000000000000000" pitchFamily="2" charset="0"/>
                <a:ea typeface="Roboto Medium" panose="02000000000000000000" pitchFamily="2" charset="0"/>
              </a:rPr>
              <a:t>1-Click</a:t>
            </a:r>
            <a:endParaRPr lang="en-US" sz="1600" dirty="0">
              <a:solidFill>
                <a:schemeClr val="tx1">
                  <a:lumMod val="65000"/>
                  <a:lumOff val="35000"/>
                </a:schemeClr>
              </a:solidFill>
              <a:latin typeface="Roboto Medium" panose="02000000000000000000" pitchFamily="2" charset="0"/>
              <a:ea typeface="Roboto Medium" panose="02000000000000000000" pitchFamily="2" charset="0"/>
            </a:endParaRPr>
          </a:p>
          <a:p>
            <a:pPr>
              <a:lnSpc>
                <a:spcPts val="2100"/>
              </a:lnSpc>
            </a:pPr>
            <a:r>
              <a:rPr lang="en-US" sz="1400" dirty="0">
                <a:solidFill>
                  <a:schemeClr val="tx1">
                    <a:lumMod val="65000"/>
                    <a:lumOff val="35000"/>
                  </a:schemeClr>
                </a:solidFill>
                <a:latin typeface="Roboto" panose="02000000000000000000" pitchFamily="2" charset="0"/>
                <a:ea typeface="Roboto" panose="02000000000000000000" pitchFamily="2" charset="0"/>
              </a:rPr>
              <a:t>Easy Acknowledgement No Signatures</a:t>
            </a:r>
          </a:p>
        </p:txBody>
      </p:sp>
      <p:sp>
        <p:nvSpPr>
          <p:cNvPr id="15" name="Hexagon 14">
            <a:extLst>
              <a:ext uri="{FF2B5EF4-FFF2-40B4-BE49-F238E27FC236}">
                <a16:creationId xmlns:a16="http://schemas.microsoft.com/office/drawing/2014/main" id="{72F8F1F9-6ACE-B94B-A5F4-523741DEBB93}"/>
              </a:ext>
            </a:extLst>
          </p:cNvPr>
          <p:cNvSpPr/>
          <p:nvPr/>
        </p:nvSpPr>
        <p:spPr>
          <a:xfrm>
            <a:off x="906461" y="1952112"/>
            <a:ext cx="573115" cy="493631"/>
          </a:xfrm>
          <a:prstGeom prst="hexagon">
            <a:avLst/>
          </a:prstGeom>
          <a:solidFill>
            <a:schemeClr val="accent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a:solidFill>
                <a:srgbClr val="4D4D4D"/>
              </a:solidFill>
            </a:endParaRPr>
          </a:p>
        </p:txBody>
      </p:sp>
      <p:sp>
        <p:nvSpPr>
          <p:cNvPr id="16" name="Hexagon 15">
            <a:extLst>
              <a:ext uri="{FF2B5EF4-FFF2-40B4-BE49-F238E27FC236}">
                <a16:creationId xmlns:a16="http://schemas.microsoft.com/office/drawing/2014/main" id="{5D054C73-C81E-2248-BA66-2811292AE4AF}"/>
              </a:ext>
            </a:extLst>
          </p:cNvPr>
          <p:cNvSpPr/>
          <p:nvPr/>
        </p:nvSpPr>
        <p:spPr>
          <a:xfrm>
            <a:off x="4902055" y="1952112"/>
            <a:ext cx="573115" cy="493631"/>
          </a:xfrm>
          <a:prstGeom prst="hexagon">
            <a:avLst/>
          </a:prstGeom>
          <a:solidFill>
            <a:schemeClr val="accent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a:solidFill>
                <a:srgbClr val="4D4D4D"/>
              </a:solidFill>
            </a:endParaRPr>
          </a:p>
        </p:txBody>
      </p:sp>
      <p:sp>
        <p:nvSpPr>
          <p:cNvPr id="17" name="Hexagon 16">
            <a:extLst>
              <a:ext uri="{FF2B5EF4-FFF2-40B4-BE49-F238E27FC236}">
                <a16:creationId xmlns:a16="http://schemas.microsoft.com/office/drawing/2014/main" id="{4512247A-82A6-8742-93C2-DDF75C9C2C84}"/>
              </a:ext>
            </a:extLst>
          </p:cNvPr>
          <p:cNvSpPr/>
          <p:nvPr/>
        </p:nvSpPr>
        <p:spPr>
          <a:xfrm>
            <a:off x="8807692" y="1952112"/>
            <a:ext cx="573115" cy="493631"/>
          </a:xfrm>
          <a:prstGeom prst="hexagon">
            <a:avLst/>
          </a:prstGeom>
          <a:solidFill>
            <a:schemeClr val="accent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a:solidFill>
                <a:srgbClr val="4D4D4D"/>
              </a:solidFill>
            </a:endParaRPr>
          </a:p>
        </p:txBody>
      </p:sp>
      <p:sp>
        <p:nvSpPr>
          <p:cNvPr id="18" name="Text Placeholder 4">
            <a:extLst>
              <a:ext uri="{FF2B5EF4-FFF2-40B4-BE49-F238E27FC236}">
                <a16:creationId xmlns:a16="http://schemas.microsoft.com/office/drawing/2014/main" id="{BC3DA657-E9B2-EA46-923B-FE886B2F0FB7}"/>
              </a:ext>
            </a:extLst>
          </p:cNvPr>
          <p:cNvSpPr txBox="1">
            <a:spLocks/>
          </p:cNvSpPr>
          <p:nvPr/>
        </p:nvSpPr>
        <p:spPr>
          <a:xfrm>
            <a:off x="875464" y="2050184"/>
            <a:ext cx="836586" cy="449690"/>
          </a:xfrm>
          <a:prstGeom prst="rect">
            <a:avLst/>
          </a:prstGeom>
        </p:spPr>
        <p:txBody>
          <a:bodyPr lIns="0" tIns="0" rIns="180000" bIns="18000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ts val="2600"/>
              </a:lnSpc>
            </a:pPr>
            <a:r>
              <a:rPr lang="en-US" dirty="0">
                <a:solidFill>
                  <a:schemeClr val="bg1"/>
                </a:solidFill>
                <a:latin typeface="Roboto Medium" panose="02000000000000000000" pitchFamily="2" charset="0"/>
                <a:ea typeface="Roboto Medium" panose="02000000000000000000" pitchFamily="2" charset="0"/>
              </a:rPr>
              <a:t>1</a:t>
            </a:r>
            <a:endParaRPr lang="en-US" dirty="0">
              <a:solidFill>
                <a:schemeClr val="bg1"/>
              </a:solidFill>
              <a:latin typeface="Roboto" panose="02000000000000000000" pitchFamily="2" charset="0"/>
              <a:ea typeface="Roboto" panose="02000000000000000000" pitchFamily="2" charset="0"/>
            </a:endParaRPr>
          </a:p>
        </p:txBody>
      </p:sp>
      <p:sp>
        <p:nvSpPr>
          <p:cNvPr id="19" name="TextBox 18">
            <a:extLst>
              <a:ext uri="{FF2B5EF4-FFF2-40B4-BE49-F238E27FC236}">
                <a16:creationId xmlns:a16="http://schemas.microsoft.com/office/drawing/2014/main" id="{04986D98-4655-C94E-9A58-6231AF668E28}"/>
              </a:ext>
            </a:extLst>
          </p:cNvPr>
          <p:cNvSpPr txBox="1"/>
          <p:nvPr/>
        </p:nvSpPr>
        <p:spPr>
          <a:xfrm>
            <a:off x="2169251" y="2188409"/>
            <a:ext cx="0" cy="0"/>
          </a:xfrm>
          <a:prstGeom prst="rect">
            <a:avLst/>
          </a:prstGeom>
          <a:solidFill>
            <a:schemeClr val="bg1"/>
          </a:solidFill>
          <a:ln>
            <a:noFill/>
          </a:ln>
          <a:effectLst>
            <a:outerShdw blurRad="304800" dist="38100" dir="5400000" algn="t" rotWithShape="0">
              <a:prstClr val="black">
                <a:alpha val="13000"/>
              </a:prstClr>
            </a:outerShdw>
          </a:effectLst>
        </p:spPr>
        <p:txBody>
          <a:bodyPr wrap="none" lIns="180000" tIns="180000" rIns="180000" bIns="180000" rtlCol="0" anchor="ctr" anchorCtr="0">
            <a:noAutofit/>
          </a:bodyPr>
          <a:lstStyle/>
          <a:p>
            <a:pPr algn="l"/>
            <a:endParaRPr lang="en-US" sz="1600" spc="112" dirty="0">
              <a:solidFill>
                <a:srgbClr val="4D4D4D"/>
              </a:solidFill>
            </a:endParaRPr>
          </a:p>
        </p:txBody>
      </p:sp>
      <p:sp>
        <p:nvSpPr>
          <p:cNvPr id="20" name="TextBox 19">
            <a:extLst>
              <a:ext uri="{FF2B5EF4-FFF2-40B4-BE49-F238E27FC236}">
                <a16:creationId xmlns:a16="http://schemas.microsoft.com/office/drawing/2014/main" id="{D0B37D6A-ED01-0D4A-A0FC-73A8FEA6E5C7}"/>
              </a:ext>
            </a:extLst>
          </p:cNvPr>
          <p:cNvSpPr txBox="1"/>
          <p:nvPr/>
        </p:nvSpPr>
        <p:spPr>
          <a:xfrm>
            <a:off x="2347481" y="2103168"/>
            <a:ext cx="0" cy="0"/>
          </a:xfrm>
          <a:prstGeom prst="rect">
            <a:avLst/>
          </a:prstGeom>
          <a:solidFill>
            <a:schemeClr val="bg1"/>
          </a:solidFill>
          <a:ln>
            <a:noFill/>
          </a:ln>
          <a:effectLst>
            <a:outerShdw blurRad="304800" dist="38100" dir="5400000" algn="t" rotWithShape="0">
              <a:prstClr val="black">
                <a:alpha val="13000"/>
              </a:prstClr>
            </a:outerShdw>
          </a:effectLst>
        </p:spPr>
        <p:txBody>
          <a:bodyPr wrap="none" lIns="180000" tIns="180000" rIns="180000" bIns="180000" rtlCol="0" anchor="ctr" anchorCtr="0">
            <a:noAutofit/>
          </a:bodyPr>
          <a:lstStyle/>
          <a:p>
            <a:pPr algn="l"/>
            <a:endParaRPr lang="en-US" sz="1600" spc="112" dirty="0">
              <a:solidFill>
                <a:srgbClr val="4D4D4D"/>
              </a:solidFill>
            </a:endParaRPr>
          </a:p>
        </p:txBody>
      </p:sp>
      <p:sp>
        <p:nvSpPr>
          <p:cNvPr id="21" name="Text Placeholder 4">
            <a:extLst>
              <a:ext uri="{FF2B5EF4-FFF2-40B4-BE49-F238E27FC236}">
                <a16:creationId xmlns:a16="http://schemas.microsoft.com/office/drawing/2014/main" id="{0163BC49-8B4C-F549-A104-1A19F0A3CBA8}"/>
              </a:ext>
            </a:extLst>
          </p:cNvPr>
          <p:cNvSpPr txBox="1">
            <a:spLocks/>
          </p:cNvSpPr>
          <p:nvPr/>
        </p:nvSpPr>
        <p:spPr>
          <a:xfrm>
            <a:off x="4866276" y="2050184"/>
            <a:ext cx="836586" cy="449690"/>
          </a:xfrm>
          <a:prstGeom prst="rect">
            <a:avLst/>
          </a:prstGeom>
        </p:spPr>
        <p:txBody>
          <a:bodyPr lIns="0" tIns="0" rIns="180000" bIns="18000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ts val="2600"/>
              </a:lnSpc>
            </a:pPr>
            <a:r>
              <a:rPr lang="en-US" dirty="0">
                <a:solidFill>
                  <a:schemeClr val="bg1"/>
                </a:solidFill>
                <a:latin typeface="Roboto Medium" panose="02000000000000000000" pitchFamily="2" charset="0"/>
                <a:ea typeface="Roboto Medium" panose="02000000000000000000" pitchFamily="2" charset="0"/>
              </a:rPr>
              <a:t>2</a:t>
            </a:r>
            <a:endParaRPr lang="en-US" dirty="0">
              <a:solidFill>
                <a:schemeClr val="bg1"/>
              </a:solidFill>
              <a:latin typeface="Roboto" panose="02000000000000000000" pitchFamily="2" charset="0"/>
              <a:ea typeface="Roboto" panose="02000000000000000000" pitchFamily="2" charset="0"/>
            </a:endParaRPr>
          </a:p>
        </p:txBody>
      </p:sp>
      <p:sp>
        <p:nvSpPr>
          <p:cNvPr id="22" name="Text Placeholder 4">
            <a:extLst>
              <a:ext uri="{FF2B5EF4-FFF2-40B4-BE49-F238E27FC236}">
                <a16:creationId xmlns:a16="http://schemas.microsoft.com/office/drawing/2014/main" id="{8DA722C3-1348-A74A-A953-0DEE04D3B99C}"/>
              </a:ext>
            </a:extLst>
          </p:cNvPr>
          <p:cNvSpPr txBox="1">
            <a:spLocks/>
          </p:cNvSpPr>
          <p:nvPr/>
        </p:nvSpPr>
        <p:spPr>
          <a:xfrm>
            <a:off x="8756351" y="2050184"/>
            <a:ext cx="836586" cy="449690"/>
          </a:xfrm>
          <a:prstGeom prst="rect">
            <a:avLst/>
          </a:prstGeom>
        </p:spPr>
        <p:txBody>
          <a:bodyPr lIns="0" tIns="0" rIns="180000" bIns="18000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ts val="2600"/>
              </a:lnSpc>
            </a:pPr>
            <a:r>
              <a:rPr lang="en-US" dirty="0">
                <a:solidFill>
                  <a:schemeClr val="bg1"/>
                </a:solidFill>
                <a:latin typeface="Roboto Medium" panose="02000000000000000000" pitchFamily="2" charset="0"/>
                <a:ea typeface="Roboto Medium" panose="02000000000000000000" pitchFamily="2" charset="0"/>
              </a:rPr>
              <a:t>3</a:t>
            </a:r>
            <a:endParaRPr lang="en-US" dirty="0">
              <a:solidFill>
                <a:schemeClr val="bg1"/>
              </a:solidFill>
              <a:latin typeface="Roboto" panose="02000000000000000000" pitchFamily="2" charset="0"/>
              <a:ea typeface="Roboto" panose="02000000000000000000" pitchFamily="2" charset="0"/>
            </a:endParaRPr>
          </a:p>
        </p:txBody>
      </p:sp>
      <p:sp>
        <p:nvSpPr>
          <p:cNvPr id="29" name="Text Placeholder 4">
            <a:extLst>
              <a:ext uri="{FF2B5EF4-FFF2-40B4-BE49-F238E27FC236}">
                <a16:creationId xmlns:a16="http://schemas.microsoft.com/office/drawing/2014/main" id="{BB07BF22-CA06-BC4D-B598-22426F54126D}"/>
              </a:ext>
            </a:extLst>
          </p:cNvPr>
          <p:cNvSpPr txBox="1">
            <a:spLocks/>
          </p:cNvSpPr>
          <p:nvPr/>
        </p:nvSpPr>
        <p:spPr>
          <a:xfrm>
            <a:off x="942241" y="4073804"/>
            <a:ext cx="3052843" cy="1455981"/>
          </a:xfrm>
          <a:prstGeom prst="rect">
            <a:avLst/>
          </a:prstGeom>
        </p:spPr>
        <p:txBody>
          <a:bodyPr lIns="0" tIns="0" rIns="180000" bIns="18000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31520">
              <a:lnSpc>
                <a:spcPts val="2600"/>
              </a:lnSpc>
            </a:pPr>
            <a:r>
              <a:rPr lang="en-US" dirty="0">
                <a:solidFill>
                  <a:schemeClr val="tx1">
                    <a:lumMod val="65000"/>
                    <a:lumOff val="35000"/>
                  </a:schemeClr>
                </a:solidFill>
                <a:latin typeface="Roboto Medium" panose="02000000000000000000" pitchFamily="2" charset="0"/>
                <a:ea typeface="Roboto Medium" panose="02000000000000000000" pitchFamily="2" charset="0"/>
              </a:rPr>
              <a:t>Compound Level</a:t>
            </a:r>
          </a:p>
          <a:p>
            <a:pPr>
              <a:lnSpc>
                <a:spcPts val="2100"/>
              </a:lnSpc>
            </a:pPr>
            <a:r>
              <a:rPr lang="en-US" sz="1400" dirty="0">
                <a:solidFill>
                  <a:schemeClr val="tx1">
                    <a:lumMod val="65000"/>
                    <a:lumOff val="35000"/>
                  </a:schemeClr>
                </a:solidFill>
                <a:latin typeface="Roboto" panose="02000000000000000000" pitchFamily="2" charset="0"/>
                <a:ea typeface="Roboto" panose="02000000000000000000" pitchFamily="2" charset="0"/>
              </a:rPr>
              <a:t>Acknowledgement per Compound not per Trial</a:t>
            </a:r>
          </a:p>
        </p:txBody>
      </p:sp>
      <p:sp>
        <p:nvSpPr>
          <p:cNvPr id="30" name="Text Placeholder 4">
            <a:extLst>
              <a:ext uri="{FF2B5EF4-FFF2-40B4-BE49-F238E27FC236}">
                <a16:creationId xmlns:a16="http://schemas.microsoft.com/office/drawing/2014/main" id="{F7E8D114-72CD-CE49-A64A-70E824B5FC48}"/>
              </a:ext>
            </a:extLst>
          </p:cNvPr>
          <p:cNvSpPr txBox="1">
            <a:spLocks/>
          </p:cNvSpPr>
          <p:nvPr/>
        </p:nvSpPr>
        <p:spPr>
          <a:xfrm>
            <a:off x="4980319" y="3959511"/>
            <a:ext cx="2703182" cy="2007399"/>
          </a:xfrm>
          <a:prstGeom prst="rect">
            <a:avLst/>
          </a:prstGeom>
        </p:spPr>
        <p:txBody>
          <a:bodyPr lIns="0" tIns="0" rIns="180000" bIns="18000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31520">
              <a:lnSpc>
                <a:spcPts val="2600"/>
              </a:lnSpc>
            </a:pPr>
            <a:r>
              <a:rPr lang="en-US" dirty="0">
                <a:solidFill>
                  <a:schemeClr val="tx1">
                    <a:lumMod val="65000"/>
                    <a:lumOff val="35000"/>
                  </a:schemeClr>
                </a:solidFill>
                <a:latin typeface="Roboto Medium" panose="02000000000000000000" pitchFamily="2" charset="0"/>
                <a:ea typeface="Roboto Medium" panose="02000000000000000000" pitchFamily="2" charset="0"/>
              </a:rPr>
              <a:t>Inspection Readiness</a:t>
            </a:r>
            <a:endParaRPr lang="en-US" sz="1600" dirty="0">
              <a:solidFill>
                <a:schemeClr val="tx1">
                  <a:lumMod val="65000"/>
                  <a:lumOff val="35000"/>
                </a:schemeClr>
              </a:solidFill>
              <a:latin typeface="Roboto Medium" panose="02000000000000000000" pitchFamily="2" charset="0"/>
              <a:ea typeface="Roboto Medium" panose="02000000000000000000" pitchFamily="2" charset="0"/>
            </a:endParaRPr>
          </a:p>
          <a:p>
            <a:pPr>
              <a:lnSpc>
                <a:spcPts val="2100"/>
              </a:lnSpc>
            </a:pPr>
            <a:r>
              <a:rPr lang="en-US" sz="1400" dirty="0">
                <a:solidFill>
                  <a:schemeClr val="tx1">
                    <a:lumMod val="65000"/>
                    <a:lumOff val="35000"/>
                  </a:schemeClr>
                </a:solidFill>
                <a:latin typeface="Roboto" panose="02000000000000000000" pitchFamily="2" charset="0"/>
                <a:ea typeface="Roboto" panose="02000000000000000000" pitchFamily="2" charset="0"/>
              </a:rPr>
              <a:t>Printable/Savable End-to End Trail and Report</a:t>
            </a:r>
          </a:p>
        </p:txBody>
      </p:sp>
      <p:sp>
        <p:nvSpPr>
          <p:cNvPr id="31" name="Text Placeholder 4">
            <a:extLst>
              <a:ext uri="{FF2B5EF4-FFF2-40B4-BE49-F238E27FC236}">
                <a16:creationId xmlns:a16="http://schemas.microsoft.com/office/drawing/2014/main" id="{84AF0048-F87C-8642-A20C-78EE17D949FE}"/>
              </a:ext>
            </a:extLst>
          </p:cNvPr>
          <p:cNvSpPr txBox="1">
            <a:spLocks/>
          </p:cNvSpPr>
          <p:nvPr/>
        </p:nvSpPr>
        <p:spPr>
          <a:xfrm>
            <a:off x="8843471" y="4073805"/>
            <a:ext cx="2726229" cy="1615006"/>
          </a:xfrm>
          <a:prstGeom prst="rect">
            <a:avLst/>
          </a:prstGeom>
        </p:spPr>
        <p:txBody>
          <a:bodyPr lIns="0" tIns="0" rIns="180000" bIns="18000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31520">
              <a:lnSpc>
                <a:spcPts val="2600"/>
              </a:lnSpc>
            </a:pPr>
            <a:r>
              <a:rPr lang="en-US" dirty="0">
                <a:solidFill>
                  <a:schemeClr val="tx1">
                    <a:lumMod val="65000"/>
                    <a:lumOff val="35000"/>
                  </a:schemeClr>
                </a:solidFill>
                <a:latin typeface="Roboto Medium" panose="02000000000000000000" pitchFamily="2" charset="0"/>
                <a:ea typeface="Roboto Medium" panose="02000000000000000000" pitchFamily="2" charset="0"/>
              </a:rPr>
              <a:t>Offline Delivery</a:t>
            </a:r>
            <a:endParaRPr lang="en-US" sz="1600" dirty="0">
              <a:solidFill>
                <a:schemeClr val="tx1">
                  <a:lumMod val="65000"/>
                  <a:lumOff val="35000"/>
                </a:schemeClr>
              </a:solidFill>
              <a:latin typeface="Roboto Medium" panose="02000000000000000000" pitchFamily="2" charset="0"/>
              <a:ea typeface="Roboto Medium" panose="02000000000000000000" pitchFamily="2" charset="0"/>
            </a:endParaRPr>
          </a:p>
          <a:p>
            <a:pPr>
              <a:lnSpc>
                <a:spcPts val="2100"/>
              </a:lnSpc>
            </a:pPr>
            <a:r>
              <a:rPr lang="en-US" sz="1400" dirty="0">
                <a:solidFill>
                  <a:schemeClr val="tx1">
                    <a:lumMod val="65000"/>
                    <a:lumOff val="35000"/>
                  </a:schemeClr>
                </a:solidFill>
                <a:latin typeface="Roboto" panose="02000000000000000000" pitchFamily="2" charset="0"/>
                <a:ea typeface="Roboto" panose="02000000000000000000" pitchFamily="2" charset="0"/>
              </a:rPr>
              <a:t>Multiple Methods of Delivery and Access Ability to receive batches</a:t>
            </a:r>
          </a:p>
        </p:txBody>
      </p:sp>
      <p:sp>
        <p:nvSpPr>
          <p:cNvPr id="32" name="Hexagon 31">
            <a:extLst>
              <a:ext uri="{FF2B5EF4-FFF2-40B4-BE49-F238E27FC236}">
                <a16:creationId xmlns:a16="http://schemas.microsoft.com/office/drawing/2014/main" id="{9A8E9C7F-8BA8-C743-BC3E-7633EBFEA388}"/>
              </a:ext>
            </a:extLst>
          </p:cNvPr>
          <p:cNvSpPr/>
          <p:nvPr/>
        </p:nvSpPr>
        <p:spPr>
          <a:xfrm>
            <a:off x="942240" y="3959511"/>
            <a:ext cx="573115" cy="493631"/>
          </a:xfrm>
          <a:prstGeom prst="hexagon">
            <a:avLst/>
          </a:prstGeom>
          <a:solidFill>
            <a:schemeClr val="accent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a:solidFill>
                <a:srgbClr val="4D4D4D"/>
              </a:solidFill>
            </a:endParaRPr>
          </a:p>
        </p:txBody>
      </p:sp>
      <p:sp>
        <p:nvSpPr>
          <p:cNvPr id="33" name="Hexagon 32">
            <a:extLst>
              <a:ext uri="{FF2B5EF4-FFF2-40B4-BE49-F238E27FC236}">
                <a16:creationId xmlns:a16="http://schemas.microsoft.com/office/drawing/2014/main" id="{D39AAB45-165F-DF47-9048-2AAF9EEB85F7}"/>
              </a:ext>
            </a:extLst>
          </p:cNvPr>
          <p:cNvSpPr/>
          <p:nvPr/>
        </p:nvSpPr>
        <p:spPr>
          <a:xfrm>
            <a:off x="4937834" y="3959511"/>
            <a:ext cx="573115" cy="493631"/>
          </a:xfrm>
          <a:prstGeom prst="hexagon">
            <a:avLst/>
          </a:prstGeom>
          <a:solidFill>
            <a:schemeClr val="accent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a:solidFill>
                <a:srgbClr val="4D4D4D"/>
              </a:solidFill>
            </a:endParaRPr>
          </a:p>
        </p:txBody>
      </p:sp>
      <p:sp>
        <p:nvSpPr>
          <p:cNvPr id="34" name="Hexagon 33">
            <a:extLst>
              <a:ext uri="{FF2B5EF4-FFF2-40B4-BE49-F238E27FC236}">
                <a16:creationId xmlns:a16="http://schemas.microsoft.com/office/drawing/2014/main" id="{8352DC14-21B1-8849-BA05-47B6D3B5F733}"/>
              </a:ext>
            </a:extLst>
          </p:cNvPr>
          <p:cNvSpPr/>
          <p:nvPr/>
        </p:nvSpPr>
        <p:spPr>
          <a:xfrm>
            <a:off x="8843471" y="3959511"/>
            <a:ext cx="573115" cy="493631"/>
          </a:xfrm>
          <a:prstGeom prst="hexagon">
            <a:avLst/>
          </a:prstGeom>
          <a:solidFill>
            <a:schemeClr val="accent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a:solidFill>
                <a:srgbClr val="4D4D4D"/>
              </a:solidFill>
            </a:endParaRPr>
          </a:p>
        </p:txBody>
      </p:sp>
      <p:sp>
        <p:nvSpPr>
          <p:cNvPr id="35" name="Text Placeholder 4">
            <a:extLst>
              <a:ext uri="{FF2B5EF4-FFF2-40B4-BE49-F238E27FC236}">
                <a16:creationId xmlns:a16="http://schemas.microsoft.com/office/drawing/2014/main" id="{1EDAA504-E90E-9F4D-886A-3AFEB1A25EBD}"/>
              </a:ext>
            </a:extLst>
          </p:cNvPr>
          <p:cNvSpPr txBox="1">
            <a:spLocks/>
          </p:cNvSpPr>
          <p:nvPr/>
        </p:nvSpPr>
        <p:spPr>
          <a:xfrm>
            <a:off x="911243" y="4057583"/>
            <a:ext cx="836586" cy="449690"/>
          </a:xfrm>
          <a:prstGeom prst="rect">
            <a:avLst/>
          </a:prstGeom>
        </p:spPr>
        <p:txBody>
          <a:bodyPr lIns="0" tIns="0" rIns="180000" bIns="18000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ts val="2600"/>
              </a:lnSpc>
            </a:pPr>
            <a:r>
              <a:rPr lang="en-US" dirty="0">
                <a:solidFill>
                  <a:schemeClr val="bg1"/>
                </a:solidFill>
                <a:latin typeface="Roboto Medium" panose="02000000000000000000" pitchFamily="2" charset="0"/>
                <a:ea typeface="Roboto Medium" panose="02000000000000000000" pitchFamily="2" charset="0"/>
              </a:rPr>
              <a:t>4</a:t>
            </a:r>
            <a:endParaRPr lang="en-US" dirty="0">
              <a:solidFill>
                <a:schemeClr val="bg1"/>
              </a:solidFill>
              <a:latin typeface="Roboto" panose="02000000000000000000" pitchFamily="2" charset="0"/>
              <a:ea typeface="Roboto" panose="02000000000000000000" pitchFamily="2" charset="0"/>
            </a:endParaRPr>
          </a:p>
        </p:txBody>
      </p:sp>
      <p:sp>
        <p:nvSpPr>
          <p:cNvPr id="36" name="TextBox 35">
            <a:extLst>
              <a:ext uri="{FF2B5EF4-FFF2-40B4-BE49-F238E27FC236}">
                <a16:creationId xmlns:a16="http://schemas.microsoft.com/office/drawing/2014/main" id="{FEA16DC8-AC89-8447-B335-4AD27AD7D5B7}"/>
              </a:ext>
            </a:extLst>
          </p:cNvPr>
          <p:cNvSpPr txBox="1"/>
          <p:nvPr/>
        </p:nvSpPr>
        <p:spPr>
          <a:xfrm>
            <a:off x="2205030" y="4195808"/>
            <a:ext cx="0" cy="0"/>
          </a:xfrm>
          <a:prstGeom prst="rect">
            <a:avLst/>
          </a:prstGeom>
          <a:solidFill>
            <a:schemeClr val="bg1"/>
          </a:solidFill>
          <a:ln>
            <a:noFill/>
          </a:ln>
          <a:effectLst>
            <a:outerShdw blurRad="304800" dist="38100" dir="5400000" algn="t" rotWithShape="0">
              <a:prstClr val="black">
                <a:alpha val="13000"/>
              </a:prstClr>
            </a:outerShdw>
          </a:effectLst>
        </p:spPr>
        <p:txBody>
          <a:bodyPr wrap="none" lIns="180000" tIns="180000" rIns="180000" bIns="180000" rtlCol="0" anchor="ctr" anchorCtr="0">
            <a:noAutofit/>
          </a:bodyPr>
          <a:lstStyle/>
          <a:p>
            <a:pPr algn="l"/>
            <a:endParaRPr lang="en-US" sz="1600" spc="112" dirty="0">
              <a:solidFill>
                <a:srgbClr val="4D4D4D"/>
              </a:solidFill>
            </a:endParaRPr>
          </a:p>
        </p:txBody>
      </p:sp>
      <p:sp>
        <p:nvSpPr>
          <p:cNvPr id="37" name="TextBox 36">
            <a:extLst>
              <a:ext uri="{FF2B5EF4-FFF2-40B4-BE49-F238E27FC236}">
                <a16:creationId xmlns:a16="http://schemas.microsoft.com/office/drawing/2014/main" id="{5963DAA4-F798-5144-8D9E-C135972956F2}"/>
              </a:ext>
            </a:extLst>
          </p:cNvPr>
          <p:cNvSpPr txBox="1"/>
          <p:nvPr/>
        </p:nvSpPr>
        <p:spPr>
          <a:xfrm>
            <a:off x="2383260" y="4110567"/>
            <a:ext cx="0" cy="0"/>
          </a:xfrm>
          <a:prstGeom prst="rect">
            <a:avLst/>
          </a:prstGeom>
          <a:solidFill>
            <a:schemeClr val="bg1"/>
          </a:solidFill>
          <a:ln>
            <a:noFill/>
          </a:ln>
          <a:effectLst>
            <a:outerShdw blurRad="304800" dist="38100" dir="5400000" algn="t" rotWithShape="0">
              <a:prstClr val="black">
                <a:alpha val="13000"/>
              </a:prstClr>
            </a:outerShdw>
          </a:effectLst>
        </p:spPr>
        <p:txBody>
          <a:bodyPr wrap="none" lIns="180000" tIns="180000" rIns="180000" bIns="180000" rtlCol="0" anchor="ctr" anchorCtr="0">
            <a:noAutofit/>
          </a:bodyPr>
          <a:lstStyle/>
          <a:p>
            <a:pPr algn="l"/>
            <a:endParaRPr lang="en-US" sz="1600" spc="112" dirty="0">
              <a:solidFill>
                <a:srgbClr val="4D4D4D"/>
              </a:solidFill>
            </a:endParaRPr>
          </a:p>
        </p:txBody>
      </p:sp>
      <p:sp>
        <p:nvSpPr>
          <p:cNvPr id="38" name="Text Placeholder 4">
            <a:extLst>
              <a:ext uri="{FF2B5EF4-FFF2-40B4-BE49-F238E27FC236}">
                <a16:creationId xmlns:a16="http://schemas.microsoft.com/office/drawing/2014/main" id="{7A2303AC-B0E3-3A41-A9EA-2650AEE44987}"/>
              </a:ext>
            </a:extLst>
          </p:cNvPr>
          <p:cNvSpPr txBox="1">
            <a:spLocks/>
          </p:cNvSpPr>
          <p:nvPr/>
        </p:nvSpPr>
        <p:spPr>
          <a:xfrm>
            <a:off x="4902055" y="4057583"/>
            <a:ext cx="836586" cy="449690"/>
          </a:xfrm>
          <a:prstGeom prst="rect">
            <a:avLst/>
          </a:prstGeom>
        </p:spPr>
        <p:txBody>
          <a:bodyPr lIns="0" tIns="0" rIns="180000" bIns="18000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ts val="2600"/>
              </a:lnSpc>
            </a:pPr>
            <a:r>
              <a:rPr lang="en-US" dirty="0">
                <a:solidFill>
                  <a:schemeClr val="bg1"/>
                </a:solidFill>
                <a:latin typeface="Roboto Medium" panose="02000000000000000000" pitchFamily="2" charset="0"/>
                <a:ea typeface="Roboto Medium" panose="02000000000000000000" pitchFamily="2" charset="0"/>
              </a:rPr>
              <a:t>5</a:t>
            </a:r>
            <a:endParaRPr lang="en-US" dirty="0">
              <a:solidFill>
                <a:schemeClr val="bg1"/>
              </a:solidFill>
              <a:latin typeface="Roboto" panose="02000000000000000000" pitchFamily="2" charset="0"/>
              <a:ea typeface="Roboto" panose="02000000000000000000" pitchFamily="2" charset="0"/>
            </a:endParaRPr>
          </a:p>
        </p:txBody>
      </p:sp>
      <p:sp>
        <p:nvSpPr>
          <p:cNvPr id="39" name="Text Placeholder 4">
            <a:extLst>
              <a:ext uri="{FF2B5EF4-FFF2-40B4-BE49-F238E27FC236}">
                <a16:creationId xmlns:a16="http://schemas.microsoft.com/office/drawing/2014/main" id="{587C4EA6-E524-FB43-9792-4955900840A9}"/>
              </a:ext>
            </a:extLst>
          </p:cNvPr>
          <p:cNvSpPr txBox="1">
            <a:spLocks/>
          </p:cNvSpPr>
          <p:nvPr/>
        </p:nvSpPr>
        <p:spPr>
          <a:xfrm>
            <a:off x="8792130" y="4057583"/>
            <a:ext cx="836586" cy="449690"/>
          </a:xfrm>
          <a:prstGeom prst="rect">
            <a:avLst/>
          </a:prstGeom>
        </p:spPr>
        <p:txBody>
          <a:bodyPr lIns="0" tIns="0" rIns="180000" bIns="18000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ts val="2600"/>
              </a:lnSpc>
            </a:pPr>
            <a:r>
              <a:rPr lang="en-US" dirty="0">
                <a:solidFill>
                  <a:schemeClr val="bg1"/>
                </a:solidFill>
                <a:latin typeface="Roboto Medium" panose="02000000000000000000" pitchFamily="2" charset="0"/>
                <a:ea typeface="Roboto Medium" panose="02000000000000000000" pitchFamily="2" charset="0"/>
              </a:rPr>
              <a:t>6</a:t>
            </a:r>
            <a:endParaRPr lang="en-US" dirty="0">
              <a:solidFill>
                <a:schemeClr val="bg1"/>
              </a:solidFill>
              <a:latin typeface="Roboto" panose="02000000000000000000" pitchFamily="2" charset="0"/>
              <a:ea typeface="Roboto" panose="02000000000000000000" pitchFamily="2" charset="0"/>
            </a:endParaRPr>
          </a:p>
        </p:txBody>
      </p:sp>
      <p:sp>
        <p:nvSpPr>
          <p:cNvPr id="40" name="Title 1">
            <a:extLst>
              <a:ext uri="{FF2B5EF4-FFF2-40B4-BE49-F238E27FC236}">
                <a16:creationId xmlns:a16="http://schemas.microsoft.com/office/drawing/2014/main" id="{AD07266B-3AF6-B345-BC9F-786C45923ADE}"/>
              </a:ext>
            </a:extLst>
          </p:cNvPr>
          <p:cNvSpPr>
            <a:spLocks noGrp="1" noChangeArrowheads="1"/>
          </p:cNvSpPr>
          <p:nvPr>
            <p:ph type="title"/>
          </p:nvPr>
        </p:nvSpPr>
        <p:spPr>
          <a:xfrm>
            <a:off x="1676400" y="381000"/>
            <a:ext cx="10007600" cy="533400"/>
          </a:xfrm>
        </p:spPr>
        <p:txBody>
          <a:bodyPr/>
          <a:lstStyle/>
          <a:p>
            <a:r>
              <a:rPr lang="en-US" altLang="en-US" dirty="0">
                <a:latin typeface="Roboto" panose="02000000000000000000" pitchFamily="2" charset="0"/>
                <a:ea typeface="Roboto" panose="02000000000000000000" pitchFamily="2" charset="0"/>
                <a:cs typeface="Roboto" panose="02000000000000000000" pitchFamily="2" charset="0"/>
              </a:rPr>
              <a:t>What Sponsors can do to Alleviate Site Burden</a:t>
            </a:r>
          </a:p>
        </p:txBody>
      </p:sp>
    </p:spTree>
    <p:extLst>
      <p:ext uri="{BB962C8B-B14F-4D97-AF65-F5344CB8AC3E}">
        <p14:creationId xmlns:p14="http://schemas.microsoft.com/office/powerpoint/2010/main" val="769504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33">
            <a:extLst>
              <a:ext uri="{FF2B5EF4-FFF2-40B4-BE49-F238E27FC236}">
                <a16:creationId xmlns:a16="http://schemas.microsoft.com/office/drawing/2014/main" id="{1BC7C8B4-DF22-2D43-A72C-758AAFD6EABC}"/>
              </a:ext>
            </a:extLst>
          </p:cNvPr>
          <p:cNvSpPr/>
          <p:nvPr/>
        </p:nvSpPr>
        <p:spPr>
          <a:xfrm>
            <a:off x="666749" y="1936242"/>
            <a:ext cx="2028619" cy="3629996"/>
          </a:xfrm>
          <a:prstGeom prst="roundRect">
            <a:avLst>
              <a:gd name="adj" fmla="val 7726"/>
            </a:avLst>
          </a:prstGeom>
          <a:solidFill>
            <a:schemeClr val="bg1"/>
          </a:solidFill>
          <a:ln w="15875">
            <a:noFill/>
          </a:ln>
          <a:effectLst>
            <a:outerShdw blurRad="2540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nSpc>
                <a:spcPts val="1880"/>
              </a:lnSpc>
              <a:defRPr/>
            </a:pPr>
            <a:r>
              <a:rPr lang="en-US" sz="1400" b="1" dirty="0">
                <a:solidFill>
                  <a:schemeClr val="tx1">
                    <a:lumMod val="65000"/>
                    <a:lumOff val="35000"/>
                  </a:schemeClr>
                </a:solidFill>
                <a:ea typeface="Roboto" panose="02000000000000000000" pitchFamily="2" charset="0"/>
                <a:cs typeface="Roboto" panose="02000000000000000000" pitchFamily="2" charset="0"/>
              </a:rPr>
              <a:t>Delegate safety responsibility to other than PI to triage reports</a:t>
            </a:r>
          </a:p>
        </p:txBody>
      </p:sp>
      <p:sp>
        <p:nvSpPr>
          <p:cNvPr id="34" name="Rectangle: Rounded Corners 33">
            <a:extLst>
              <a:ext uri="{FF2B5EF4-FFF2-40B4-BE49-F238E27FC236}">
                <a16:creationId xmlns:a16="http://schemas.microsoft.com/office/drawing/2014/main" id="{9216E8BF-25E0-CC44-8D26-586F269BAFB2}"/>
              </a:ext>
            </a:extLst>
          </p:cNvPr>
          <p:cNvSpPr/>
          <p:nvPr/>
        </p:nvSpPr>
        <p:spPr>
          <a:xfrm>
            <a:off x="2856757" y="1936242"/>
            <a:ext cx="2028619" cy="3629996"/>
          </a:xfrm>
          <a:prstGeom prst="roundRect">
            <a:avLst>
              <a:gd name="adj" fmla="val 7726"/>
            </a:avLst>
          </a:prstGeom>
          <a:solidFill>
            <a:schemeClr val="bg1"/>
          </a:solidFill>
          <a:ln w="15875">
            <a:noFill/>
          </a:ln>
          <a:effectLst>
            <a:outerShdw blurRad="2540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nSpc>
                <a:spcPts val="1880"/>
              </a:lnSpc>
              <a:defRPr/>
            </a:pPr>
            <a:r>
              <a:rPr lang="en-US" sz="1400" b="1" dirty="0">
                <a:solidFill>
                  <a:schemeClr val="tx1">
                    <a:lumMod val="65000"/>
                    <a:lumOff val="35000"/>
                  </a:schemeClr>
                </a:solidFill>
              </a:rPr>
              <a:t>Budget sufficient hours for training, reading, and filing safety reports</a:t>
            </a:r>
          </a:p>
        </p:txBody>
      </p:sp>
      <p:sp>
        <p:nvSpPr>
          <p:cNvPr id="35" name="Rectangle: Rounded Corners 33">
            <a:extLst>
              <a:ext uri="{FF2B5EF4-FFF2-40B4-BE49-F238E27FC236}">
                <a16:creationId xmlns:a16="http://schemas.microsoft.com/office/drawing/2014/main" id="{7CAB9BC9-41B1-4245-9C38-46EB6CCBBDDE}"/>
              </a:ext>
            </a:extLst>
          </p:cNvPr>
          <p:cNvSpPr/>
          <p:nvPr/>
        </p:nvSpPr>
        <p:spPr>
          <a:xfrm>
            <a:off x="5046765" y="1936242"/>
            <a:ext cx="2028619" cy="3629996"/>
          </a:xfrm>
          <a:prstGeom prst="roundRect">
            <a:avLst>
              <a:gd name="adj" fmla="val 7726"/>
            </a:avLst>
          </a:prstGeom>
          <a:solidFill>
            <a:schemeClr val="bg1"/>
          </a:solidFill>
          <a:ln w="15875">
            <a:noFill/>
          </a:ln>
          <a:effectLst>
            <a:outerShdw blurRad="2540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nSpc>
                <a:spcPts val="1880"/>
              </a:lnSpc>
              <a:defRPr/>
            </a:pPr>
            <a:r>
              <a:rPr lang="en-US" sz="1400" b="1" dirty="0">
                <a:solidFill>
                  <a:schemeClr val="tx1">
                    <a:lumMod val="65000"/>
                    <a:lumOff val="35000"/>
                  </a:schemeClr>
                </a:solidFill>
              </a:rPr>
              <a:t>Don’t print out and sign every safety report – use technology</a:t>
            </a:r>
            <a:endParaRPr lang="en-US" sz="1600" dirty="0">
              <a:solidFill>
                <a:schemeClr val="tx1">
                  <a:lumMod val="65000"/>
                  <a:lumOff val="35000"/>
                </a:schemeClr>
              </a:solidFill>
              <a:ea typeface="Roboto Medium" panose="02000000000000000000" pitchFamily="2" charset="0"/>
            </a:endParaRPr>
          </a:p>
        </p:txBody>
      </p:sp>
      <p:sp>
        <p:nvSpPr>
          <p:cNvPr id="36" name="Rectangle: Rounded Corners 33">
            <a:extLst>
              <a:ext uri="{FF2B5EF4-FFF2-40B4-BE49-F238E27FC236}">
                <a16:creationId xmlns:a16="http://schemas.microsoft.com/office/drawing/2014/main" id="{A079CDC7-E545-154C-BF40-3463F9053E28}"/>
              </a:ext>
            </a:extLst>
          </p:cNvPr>
          <p:cNvSpPr/>
          <p:nvPr/>
        </p:nvSpPr>
        <p:spPr>
          <a:xfrm>
            <a:off x="7236773" y="1936242"/>
            <a:ext cx="2028619" cy="3629996"/>
          </a:xfrm>
          <a:prstGeom prst="roundRect">
            <a:avLst>
              <a:gd name="adj" fmla="val 7276"/>
            </a:avLst>
          </a:prstGeom>
          <a:solidFill>
            <a:schemeClr val="bg1"/>
          </a:solidFill>
          <a:ln w="15875">
            <a:noFill/>
          </a:ln>
          <a:effectLst>
            <a:outerShdw blurRad="2540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nSpc>
                <a:spcPts val="1880"/>
              </a:lnSpc>
              <a:defRPr/>
            </a:pPr>
            <a:r>
              <a:rPr lang="en-US" sz="1400" b="1" dirty="0">
                <a:solidFill>
                  <a:schemeClr val="tx1">
                    <a:lumMod val="65000"/>
                    <a:lumOff val="35000"/>
                  </a:schemeClr>
                </a:solidFill>
              </a:rPr>
              <a:t>Know what to expect for safety reporting and understand the regulations, push back on Sponsors doing it wrong</a:t>
            </a:r>
          </a:p>
        </p:txBody>
      </p:sp>
      <p:sp>
        <p:nvSpPr>
          <p:cNvPr id="37" name="Rectangle: Rounded Corners 33">
            <a:extLst>
              <a:ext uri="{FF2B5EF4-FFF2-40B4-BE49-F238E27FC236}">
                <a16:creationId xmlns:a16="http://schemas.microsoft.com/office/drawing/2014/main" id="{7999C892-CFEB-6441-9D6E-1DFCC14B19A5}"/>
              </a:ext>
            </a:extLst>
          </p:cNvPr>
          <p:cNvSpPr/>
          <p:nvPr/>
        </p:nvSpPr>
        <p:spPr>
          <a:xfrm>
            <a:off x="9426781" y="1936242"/>
            <a:ext cx="2028619" cy="3629996"/>
          </a:xfrm>
          <a:prstGeom prst="roundRect">
            <a:avLst>
              <a:gd name="adj" fmla="val 6825"/>
            </a:avLst>
          </a:prstGeom>
          <a:solidFill>
            <a:schemeClr val="bg1"/>
          </a:solidFill>
          <a:ln w="15875">
            <a:noFill/>
          </a:ln>
          <a:effectLst>
            <a:outerShdw blurRad="2540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nSpc>
                <a:spcPts val="1880"/>
              </a:lnSpc>
              <a:defRPr/>
            </a:pPr>
            <a:r>
              <a:rPr lang="en-US" sz="1400" b="1" dirty="0">
                <a:solidFill>
                  <a:schemeClr val="tx1">
                    <a:lumMod val="65000"/>
                    <a:lumOff val="35000"/>
                  </a:schemeClr>
                </a:solidFill>
              </a:rPr>
              <a:t>Organize processes at a compound (IND) level, not at a trial level</a:t>
            </a:r>
          </a:p>
        </p:txBody>
      </p:sp>
      <p:sp>
        <p:nvSpPr>
          <p:cNvPr id="38" name="TextBox 37">
            <a:extLst>
              <a:ext uri="{FF2B5EF4-FFF2-40B4-BE49-F238E27FC236}">
                <a16:creationId xmlns:a16="http://schemas.microsoft.com/office/drawing/2014/main" id="{013CE907-8900-554A-BF66-FB2FCC1293F4}"/>
              </a:ext>
            </a:extLst>
          </p:cNvPr>
          <p:cNvSpPr txBox="1"/>
          <p:nvPr/>
        </p:nvSpPr>
        <p:spPr>
          <a:xfrm>
            <a:off x="3022600" y="3412067"/>
            <a:ext cx="0" cy="0"/>
          </a:xfrm>
          <a:prstGeom prst="rect">
            <a:avLst/>
          </a:prstGeom>
          <a:solidFill>
            <a:schemeClr val="bg1"/>
          </a:solidFill>
          <a:ln>
            <a:noFill/>
          </a:ln>
          <a:effectLst>
            <a:outerShdw blurRad="304800" dist="38100" dir="5400000" algn="t" rotWithShape="0">
              <a:prstClr val="black">
                <a:alpha val="13000"/>
              </a:prstClr>
            </a:outerShdw>
          </a:effectLst>
        </p:spPr>
        <p:txBody>
          <a:bodyPr wrap="none" lIns="180000" tIns="180000" rIns="180000" bIns="180000" rtlCol="0" anchor="ctr" anchorCtr="0">
            <a:noAutofit/>
          </a:bodyPr>
          <a:lstStyle/>
          <a:p>
            <a:pPr algn="l"/>
            <a:endParaRPr lang="en-US" sz="1600" spc="112" dirty="0">
              <a:solidFill>
                <a:srgbClr val="4D4D4D"/>
              </a:solidFill>
            </a:endParaRPr>
          </a:p>
        </p:txBody>
      </p:sp>
      <p:sp>
        <p:nvSpPr>
          <p:cNvPr id="10" name="Rectangle 2">
            <a:extLst>
              <a:ext uri="{FF2B5EF4-FFF2-40B4-BE49-F238E27FC236}">
                <a16:creationId xmlns:a16="http://schemas.microsoft.com/office/drawing/2014/main" id="{76AC9B6D-D888-E042-9DA4-258DD10FAC1C}"/>
              </a:ext>
            </a:extLst>
          </p:cNvPr>
          <p:cNvSpPr>
            <a:spLocks noGrp="1" noChangeArrowheads="1"/>
          </p:cNvSpPr>
          <p:nvPr>
            <p:ph type="title"/>
          </p:nvPr>
        </p:nvSpPr>
        <p:spPr>
          <a:xfrm>
            <a:off x="3314700" y="266700"/>
            <a:ext cx="8458200" cy="762000"/>
          </a:xfrm>
        </p:spPr>
        <p:txBody>
          <a:bodyPr/>
          <a:lstStyle/>
          <a:p>
            <a:pPr eaLnBrk="1" hangingPunct="1"/>
            <a:r>
              <a:rPr lang="en-US" altLang="en-US" dirty="0">
                <a:latin typeface="Roboto" panose="02000000000000000000" pitchFamily="2" charset="0"/>
                <a:ea typeface="Roboto" panose="02000000000000000000" pitchFamily="2" charset="0"/>
                <a:cs typeface="Roboto" panose="02000000000000000000" pitchFamily="2" charset="0"/>
              </a:rPr>
              <a:t>Best Practice Tips for Sites</a:t>
            </a:r>
          </a:p>
        </p:txBody>
      </p:sp>
    </p:spTree>
    <p:extLst>
      <p:ext uri="{BB962C8B-B14F-4D97-AF65-F5344CB8AC3E}">
        <p14:creationId xmlns:p14="http://schemas.microsoft.com/office/powerpoint/2010/main" val="194036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5883EB6-5753-E044-8021-98834F4F5F5B}"/>
              </a:ext>
            </a:extLst>
          </p:cNvPr>
          <p:cNvSpPr>
            <a:spLocks noGrp="1" noChangeArrowheads="1"/>
          </p:cNvSpPr>
          <p:nvPr>
            <p:ph type="title"/>
          </p:nvPr>
        </p:nvSpPr>
        <p:spPr/>
        <p:txBody>
          <a:bodyPr/>
          <a:lstStyle/>
          <a:p>
            <a:r>
              <a:rPr lang="en-US" altLang="en-US" dirty="0">
                <a:latin typeface="Roboto" panose="02000000000000000000" pitchFamily="2" charset="0"/>
                <a:ea typeface="Roboto" panose="02000000000000000000" pitchFamily="2" charset="0"/>
                <a:cs typeface="Roboto" panose="02000000000000000000" pitchFamily="2" charset="0"/>
              </a:rPr>
              <a:t>WCG Safety Portal</a:t>
            </a:r>
          </a:p>
        </p:txBody>
      </p:sp>
      <p:sp>
        <p:nvSpPr>
          <p:cNvPr id="14" name="Hexagon 13">
            <a:extLst>
              <a:ext uri="{FF2B5EF4-FFF2-40B4-BE49-F238E27FC236}">
                <a16:creationId xmlns:a16="http://schemas.microsoft.com/office/drawing/2014/main" id="{D0DD338D-B70F-3D4D-8126-B1A34EF21975}"/>
              </a:ext>
            </a:extLst>
          </p:cNvPr>
          <p:cNvSpPr/>
          <p:nvPr/>
        </p:nvSpPr>
        <p:spPr>
          <a:xfrm>
            <a:off x="178848" y="2590800"/>
            <a:ext cx="1753672" cy="1510461"/>
          </a:xfrm>
          <a:prstGeom prst="hexagon">
            <a:avLst/>
          </a:prstGeom>
          <a:solidFill>
            <a:schemeClr val="accent2">
              <a:lumMod val="50000"/>
            </a:schemeClr>
          </a:solidFill>
          <a:ln>
            <a:noFill/>
          </a:ln>
          <a:effectLst>
            <a:outerShdw blurRad="139700" dist="38100" dir="5400000" algn="t" rotWithShape="0">
              <a:prstClr val="black">
                <a:alpha val="13000"/>
              </a:prstClr>
            </a:outerShdw>
          </a:effectLst>
        </p:spPr>
        <p:txBody>
          <a:bodyPr wrap="square" lIns="0" tIns="0" rIns="182880" bIns="0" rtlCol="0" anchor="ctr" anchorCtr="0">
            <a:noAutofit/>
          </a:bodyPr>
          <a:lstStyle/>
          <a:p>
            <a:pPr marL="182880" algn="ctr">
              <a:lnSpc>
                <a:spcPts val="2180"/>
              </a:lnSpc>
            </a:pPr>
            <a:r>
              <a:rPr lang="en-US" sz="1400" dirty="0">
                <a:solidFill>
                  <a:schemeClr val="bg1"/>
                </a:solidFill>
                <a:latin typeface="Roboto" panose="02000000000000000000" pitchFamily="2" charset="0"/>
                <a:ea typeface="Roboto" panose="02000000000000000000" pitchFamily="2" charset="0"/>
              </a:rPr>
              <a:t>Top 1 US Biotech</a:t>
            </a:r>
          </a:p>
        </p:txBody>
      </p:sp>
      <p:sp>
        <p:nvSpPr>
          <p:cNvPr id="15" name="Hexagon 14">
            <a:extLst>
              <a:ext uri="{FF2B5EF4-FFF2-40B4-BE49-F238E27FC236}">
                <a16:creationId xmlns:a16="http://schemas.microsoft.com/office/drawing/2014/main" id="{EA42CE9D-B40F-864E-B7B9-EA9909BEEE3D}"/>
              </a:ext>
            </a:extLst>
          </p:cNvPr>
          <p:cNvSpPr/>
          <p:nvPr/>
        </p:nvSpPr>
        <p:spPr>
          <a:xfrm>
            <a:off x="2171696" y="2590800"/>
            <a:ext cx="1753672" cy="1510461"/>
          </a:xfrm>
          <a:prstGeom prst="hexagon">
            <a:avLst/>
          </a:prstGeom>
          <a:solidFill>
            <a:schemeClr val="accent2">
              <a:lumMod val="75000"/>
            </a:schemeClr>
          </a:solidFill>
          <a:ln>
            <a:noFill/>
          </a:ln>
          <a:effectLst>
            <a:outerShdw blurRad="139700" dist="38100" dir="5400000" algn="t" rotWithShape="0">
              <a:prstClr val="black">
                <a:alpha val="13000"/>
              </a:prstClr>
            </a:outerShdw>
          </a:effectLst>
        </p:spPr>
        <p:txBody>
          <a:bodyPr wrap="square" lIns="0" tIns="0" rIns="182880" bIns="0" rtlCol="0" anchor="ctr" anchorCtr="0">
            <a:noAutofit/>
          </a:bodyPr>
          <a:lstStyle/>
          <a:p>
            <a:pPr marL="182880" algn="ctr">
              <a:lnSpc>
                <a:spcPts val="2180"/>
              </a:lnSpc>
            </a:pPr>
            <a:r>
              <a:rPr lang="en-US" sz="1400" dirty="0">
                <a:solidFill>
                  <a:schemeClr val="bg1"/>
                </a:solidFill>
                <a:latin typeface="Roboto" panose="02000000000000000000" pitchFamily="2" charset="0"/>
                <a:ea typeface="Roboto" panose="02000000000000000000" pitchFamily="2" charset="0"/>
              </a:rPr>
              <a:t>Top 1 US Pharma</a:t>
            </a:r>
          </a:p>
        </p:txBody>
      </p:sp>
      <p:sp>
        <p:nvSpPr>
          <p:cNvPr id="16" name="Hexagon 15">
            <a:extLst>
              <a:ext uri="{FF2B5EF4-FFF2-40B4-BE49-F238E27FC236}">
                <a16:creationId xmlns:a16="http://schemas.microsoft.com/office/drawing/2014/main" id="{3D4726EE-BE0B-FE47-ABF3-224200F73058}"/>
              </a:ext>
            </a:extLst>
          </p:cNvPr>
          <p:cNvSpPr/>
          <p:nvPr/>
        </p:nvSpPr>
        <p:spPr>
          <a:xfrm>
            <a:off x="4178832" y="2590799"/>
            <a:ext cx="1753672" cy="1510461"/>
          </a:xfrm>
          <a:prstGeom prst="hexagon">
            <a:avLst/>
          </a:prstGeom>
          <a:solidFill>
            <a:schemeClr val="accent2"/>
          </a:solidFill>
          <a:ln>
            <a:noFill/>
          </a:ln>
          <a:effectLst>
            <a:outerShdw blurRad="139700" dist="38100" dir="5400000" algn="t" rotWithShape="0">
              <a:prstClr val="black">
                <a:alpha val="13000"/>
              </a:prstClr>
            </a:outerShdw>
          </a:effectLst>
        </p:spPr>
        <p:txBody>
          <a:bodyPr wrap="square" lIns="0" tIns="0" rIns="182880" bIns="0" rtlCol="0" anchor="ctr" anchorCtr="0">
            <a:noAutofit/>
          </a:bodyPr>
          <a:lstStyle/>
          <a:p>
            <a:pPr marL="182880" algn="ctr">
              <a:lnSpc>
                <a:spcPts val="2180"/>
              </a:lnSpc>
            </a:pPr>
            <a:r>
              <a:rPr lang="en-US" sz="1400" dirty="0">
                <a:solidFill>
                  <a:schemeClr val="bg1"/>
                </a:solidFill>
                <a:latin typeface="Roboto" panose="02000000000000000000" pitchFamily="2" charset="0"/>
                <a:ea typeface="Roboto" panose="02000000000000000000" pitchFamily="2" charset="0"/>
              </a:rPr>
              <a:t>Top 1 EU Pharma</a:t>
            </a:r>
          </a:p>
        </p:txBody>
      </p:sp>
      <p:sp>
        <p:nvSpPr>
          <p:cNvPr id="17" name="Hexagon 16">
            <a:extLst>
              <a:ext uri="{FF2B5EF4-FFF2-40B4-BE49-F238E27FC236}">
                <a16:creationId xmlns:a16="http://schemas.microsoft.com/office/drawing/2014/main" id="{CC35F109-FFE2-F743-A108-3B142591B9F9}"/>
              </a:ext>
            </a:extLst>
          </p:cNvPr>
          <p:cNvSpPr/>
          <p:nvPr/>
        </p:nvSpPr>
        <p:spPr>
          <a:xfrm>
            <a:off x="6200792" y="2590799"/>
            <a:ext cx="1753672" cy="1510461"/>
          </a:xfrm>
          <a:prstGeom prst="hexagon">
            <a:avLst/>
          </a:prstGeom>
          <a:solidFill>
            <a:schemeClr val="accent2">
              <a:lumMod val="60000"/>
              <a:lumOff val="40000"/>
            </a:schemeClr>
          </a:solidFill>
          <a:ln>
            <a:noFill/>
          </a:ln>
          <a:effectLst>
            <a:outerShdw blurRad="139700" dist="38100" dir="5400000" algn="t" rotWithShape="0">
              <a:prstClr val="black">
                <a:alpha val="13000"/>
              </a:prstClr>
            </a:outerShdw>
          </a:effectLst>
        </p:spPr>
        <p:txBody>
          <a:bodyPr wrap="square" lIns="0" tIns="0" rIns="182880" bIns="0" rtlCol="0" anchor="ctr" anchorCtr="0">
            <a:noAutofit/>
          </a:bodyPr>
          <a:lstStyle/>
          <a:p>
            <a:pPr marL="182880" algn="ctr">
              <a:lnSpc>
                <a:spcPts val="2180"/>
              </a:lnSpc>
            </a:pPr>
            <a:r>
              <a:rPr lang="en-US" sz="1400" dirty="0">
                <a:solidFill>
                  <a:schemeClr val="bg1"/>
                </a:solidFill>
                <a:latin typeface="Roboto" panose="02000000000000000000" pitchFamily="2" charset="0"/>
                <a:ea typeface="Roboto" panose="02000000000000000000" pitchFamily="2" charset="0"/>
              </a:rPr>
              <a:t>Top 1 US CRO</a:t>
            </a:r>
          </a:p>
        </p:txBody>
      </p:sp>
      <p:sp>
        <p:nvSpPr>
          <p:cNvPr id="18" name="Hexagon 17">
            <a:extLst>
              <a:ext uri="{FF2B5EF4-FFF2-40B4-BE49-F238E27FC236}">
                <a16:creationId xmlns:a16="http://schemas.microsoft.com/office/drawing/2014/main" id="{46FC1D00-E727-A241-B3EE-34AFDE4CD5E8}"/>
              </a:ext>
            </a:extLst>
          </p:cNvPr>
          <p:cNvSpPr/>
          <p:nvPr/>
        </p:nvSpPr>
        <p:spPr>
          <a:xfrm>
            <a:off x="8222752" y="2590799"/>
            <a:ext cx="1753672" cy="1510461"/>
          </a:xfrm>
          <a:prstGeom prst="hexagon">
            <a:avLst/>
          </a:prstGeom>
          <a:solidFill>
            <a:schemeClr val="accent2">
              <a:lumMod val="40000"/>
              <a:lumOff val="60000"/>
            </a:schemeClr>
          </a:solidFill>
          <a:ln>
            <a:noFill/>
          </a:ln>
          <a:effectLst>
            <a:outerShdw blurRad="139700" dist="38100" dir="5400000" algn="t" rotWithShape="0">
              <a:prstClr val="black">
                <a:alpha val="13000"/>
              </a:prstClr>
            </a:outerShdw>
          </a:effectLst>
        </p:spPr>
        <p:txBody>
          <a:bodyPr wrap="square" lIns="0" tIns="0" rIns="182880" bIns="0" rtlCol="0" anchor="ctr" anchorCtr="0">
            <a:noAutofit/>
          </a:bodyPr>
          <a:lstStyle/>
          <a:p>
            <a:pPr marL="182880" algn="ctr">
              <a:lnSpc>
                <a:spcPts val="2180"/>
              </a:lnSpc>
            </a:pPr>
            <a:r>
              <a:rPr lang="en-US" sz="1400" dirty="0">
                <a:solidFill>
                  <a:schemeClr val="bg1"/>
                </a:solidFill>
                <a:latin typeface="Roboto" panose="02000000000000000000" pitchFamily="2" charset="0"/>
                <a:ea typeface="Roboto" panose="02000000000000000000" pitchFamily="2" charset="0"/>
              </a:rPr>
              <a:t>Top 1 US</a:t>
            </a:r>
          </a:p>
          <a:p>
            <a:pPr marL="182880" algn="ctr">
              <a:lnSpc>
                <a:spcPts val="2180"/>
              </a:lnSpc>
            </a:pPr>
            <a:r>
              <a:rPr lang="en-US" sz="1400" dirty="0">
                <a:solidFill>
                  <a:schemeClr val="bg1"/>
                </a:solidFill>
                <a:latin typeface="Roboto" panose="02000000000000000000" pitchFamily="2" charset="0"/>
                <a:ea typeface="Roboto" panose="02000000000000000000" pitchFamily="2" charset="0"/>
              </a:rPr>
              <a:t>IRB</a:t>
            </a:r>
          </a:p>
        </p:txBody>
      </p:sp>
      <p:sp>
        <p:nvSpPr>
          <p:cNvPr id="19" name="Hexagon 18">
            <a:extLst>
              <a:ext uri="{FF2B5EF4-FFF2-40B4-BE49-F238E27FC236}">
                <a16:creationId xmlns:a16="http://schemas.microsoft.com/office/drawing/2014/main" id="{280A23C7-F4AE-424A-B1F4-F71F680FF08B}"/>
              </a:ext>
            </a:extLst>
          </p:cNvPr>
          <p:cNvSpPr/>
          <p:nvPr/>
        </p:nvSpPr>
        <p:spPr>
          <a:xfrm>
            <a:off x="10244712" y="2590799"/>
            <a:ext cx="1753672" cy="1510461"/>
          </a:xfrm>
          <a:prstGeom prst="hexagon">
            <a:avLst/>
          </a:prstGeom>
          <a:solidFill>
            <a:schemeClr val="accent4"/>
          </a:solidFill>
          <a:ln>
            <a:noFill/>
          </a:ln>
          <a:effectLst>
            <a:outerShdw blurRad="139700" dist="38100" dir="5400000" algn="t" rotWithShape="0">
              <a:prstClr val="black">
                <a:alpha val="13000"/>
              </a:prstClr>
            </a:outerShdw>
          </a:effectLst>
        </p:spPr>
        <p:txBody>
          <a:bodyPr wrap="square" lIns="0" tIns="0" rIns="182880" bIns="0" rtlCol="0" anchor="ctr" anchorCtr="0">
            <a:noAutofit/>
          </a:bodyPr>
          <a:lstStyle/>
          <a:p>
            <a:pPr marL="182880" algn="ctr">
              <a:lnSpc>
                <a:spcPts val="2180"/>
              </a:lnSpc>
            </a:pPr>
            <a:r>
              <a:rPr lang="en-US" sz="1400" dirty="0">
                <a:solidFill>
                  <a:schemeClr val="bg1"/>
                </a:solidFill>
                <a:latin typeface="Roboto" panose="02000000000000000000" pitchFamily="2" charset="0"/>
                <a:ea typeface="Roboto" panose="02000000000000000000" pitchFamily="2" charset="0"/>
              </a:rPr>
              <a:t>Top 1 Japan</a:t>
            </a:r>
          </a:p>
          <a:p>
            <a:pPr marL="182880" algn="ctr">
              <a:lnSpc>
                <a:spcPts val="2180"/>
              </a:lnSpc>
            </a:pPr>
            <a:r>
              <a:rPr lang="en-US" sz="1400" dirty="0">
                <a:solidFill>
                  <a:schemeClr val="bg1"/>
                </a:solidFill>
                <a:latin typeface="Roboto" panose="02000000000000000000" pitchFamily="2" charset="0"/>
                <a:ea typeface="Roboto" panose="02000000000000000000" pitchFamily="2" charset="0"/>
              </a:rPr>
              <a:t>Pharma</a:t>
            </a:r>
          </a:p>
        </p:txBody>
      </p:sp>
      <p:sp>
        <p:nvSpPr>
          <p:cNvPr id="9" name="TextBox 8">
            <a:extLst>
              <a:ext uri="{FF2B5EF4-FFF2-40B4-BE49-F238E27FC236}">
                <a16:creationId xmlns:a16="http://schemas.microsoft.com/office/drawing/2014/main" id="{86FA9ADB-039D-6E43-AF2A-EC2F62126E3A}"/>
              </a:ext>
            </a:extLst>
          </p:cNvPr>
          <p:cNvSpPr txBox="1"/>
          <p:nvPr/>
        </p:nvSpPr>
        <p:spPr>
          <a:xfrm>
            <a:off x="666748" y="1393555"/>
            <a:ext cx="10724505" cy="282129"/>
          </a:xfrm>
          <a:prstGeom prst="rect">
            <a:avLst/>
          </a:prstGeom>
          <a:noFill/>
        </p:spPr>
        <p:txBody>
          <a:bodyPr wrap="square" lIns="0" tIns="0" rIns="0" bIns="0" rtlCol="0">
            <a:spAutoFit/>
          </a:bodyPr>
          <a:lstStyle/>
          <a:p>
            <a:pPr marL="0" marR="0" lvl="0" indent="0" algn="ctr" defTabSz="914400" rtl="0" eaLnBrk="1" fontAlgn="auto" latinLnBrk="0" hangingPunct="1">
              <a:lnSpc>
                <a:spcPts val="2180"/>
              </a:lnSpc>
              <a:spcBef>
                <a:spcPts val="0"/>
              </a:spcBef>
              <a:spcAft>
                <a:spcPts val="0"/>
              </a:spcAft>
              <a:buClrTx/>
              <a:buSzTx/>
              <a:buFontTx/>
              <a:buNone/>
              <a:tabLst/>
              <a:defRPr/>
            </a:pPr>
            <a:r>
              <a:rPr kumimoji="0" lang="en-US" sz="2000" b="1"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rPr>
              <a:t>Site-Friendly Safety Portal</a:t>
            </a:r>
          </a:p>
        </p:txBody>
      </p:sp>
    </p:spTree>
    <p:extLst>
      <p:ext uri="{BB962C8B-B14F-4D97-AF65-F5344CB8AC3E}">
        <p14:creationId xmlns:p14="http://schemas.microsoft.com/office/powerpoint/2010/main" val="1834344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4B5443C-8C9B-3D4B-ADA7-FC7751431521}"/>
              </a:ext>
            </a:extLst>
          </p:cNvPr>
          <p:cNvSpPr>
            <a:spLocks noGrp="1" noChangeArrowheads="1"/>
          </p:cNvSpPr>
          <p:nvPr>
            <p:ph type="subTitle" idx="1"/>
          </p:nvPr>
        </p:nvSpPr>
        <p:spPr>
          <a:xfrm>
            <a:off x="2971800" y="3124200"/>
            <a:ext cx="6019800" cy="1828800"/>
          </a:xfrm>
        </p:spPr>
        <p:txBody>
          <a:bodyPr/>
          <a:lstStyle/>
          <a:p>
            <a:pPr eaLnBrk="1" hangingPunct="1"/>
            <a:r>
              <a:rPr lang="en-US" altLang="en-US" sz="9600" dirty="0"/>
              <a:t>Questions?</a:t>
            </a:r>
          </a:p>
        </p:txBody>
      </p:sp>
    </p:spTree>
    <p:extLst>
      <p:ext uri="{BB962C8B-B14F-4D97-AF65-F5344CB8AC3E}">
        <p14:creationId xmlns:p14="http://schemas.microsoft.com/office/powerpoint/2010/main" val="2889245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1067BC9-DB0C-4242-A197-B4CB0CA65A38}"/>
              </a:ext>
            </a:extLst>
          </p:cNvPr>
          <p:cNvSpPr txBox="1"/>
          <p:nvPr/>
        </p:nvSpPr>
        <p:spPr>
          <a:xfrm>
            <a:off x="8218546" y="2015761"/>
            <a:ext cx="0" cy="0"/>
          </a:xfrm>
          <a:prstGeom prst="rect">
            <a:avLst/>
          </a:prstGeom>
          <a:solidFill>
            <a:schemeClr val="bg1"/>
          </a:solidFill>
          <a:ln>
            <a:noFill/>
          </a:ln>
          <a:effectLst>
            <a:outerShdw blurRad="304800" dist="38100" dir="5400000" algn="t" rotWithShape="0">
              <a:prstClr val="black">
                <a:alpha val="13000"/>
              </a:prstClr>
            </a:outerShdw>
          </a:effectLst>
        </p:spPr>
        <p:txBody>
          <a:bodyPr wrap="none" lIns="180000" tIns="180000" rIns="180000" bIns="180000" rtlCol="0" anchor="ctr" anchorCtr="0">
            <a:noAutofit/>
          </a:bodyPr>
          <a:lstStyle/>
          <a:p>
            <a:pPr algn="l"/>
            <a:endParaRPr lang="en-US" sz="1600" spc="112" dirty="0">
              <a:solidFill>
                <a:srgbClr val="4D4D4D"/>
              </a:solidFill>
            </a:endParaRPr>
          </a:p>
        </p:txBody>
      </p:sp>
      <p:sp>
        <p:nvSpPr>
          <p:cNvPr id="28" name="Rectangle: Rounded Corners 33">
            <a:extLst>
              <a:ext uri="{FF2B5EF4-FFF2-40B4-BE49-F238E27FC236}">
                <a16:creationId xmlns:a16="http://schemas.microsoft.com/office/drawing/2014/main" id="{79F494AB-0A4E-B14D-965D-EA126966BA82}"/>
              </a:ext>
            </a:extLst>
          </p:cNvPr>
          <p:cNvSpPr/>
          <p:nvPr/>
        </p:nvSpPr>
        <p:spPr>
          <a:xfrm>
            <a:off x="3606301" y="1160121"/>
            <a:ext cx="5239404" cy="828653"/>
          </a:xfrm>
          <a:prstGeom prst="roundRect">
            <a:avLst>
              <a:gd name="adj" fmla="val 1043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05840" tIns="91440" rIns="180000" bIns="180000" rtlCol="0" anchor="ctr" anchorCtr="0"/>
          <a:lstStyle/>
          <a:p>
            <a:pPr lvl="0">
              <a:lnSpc>
                <a:spcPts val="2180"/>
              </a:lnSpc>
            </a:pPr>
            <a:r>
              <a:rPr lang="en-US" sz="1400" dirty="0">
                <a:solidFill>
                  <a:schemeClr val="bg1"/>
                </a:solidFill>
              </a:rPr>
              <a:t>From Paper to Less Paper</a:t>
            </a:r>
          </a:p>
        </p:txBody>
      </p:sp>
      <p:grpSp>
        <p:nvGrpSpPr>
          <p:cNvPr id="29" name="Group 28">
            <a:extLst>
              <a:ext uri="{FF2B5EF4-FFF2-40B4-BE49-F238E27FC236}">
                <a16:creationId xmlns:a16="http://schemas.microsoft.com/office/drawing/2014/main" id="{A9024441-8486-5249-BA73-187782732896}"/>
              </a:ext>
            </a:extLst>
          </p:cNvPr>
          <p:cNvGrpSpPr/>
          <p:nvPr/>
        </p:nvGrpSpPr>
        <p:grpSpPr>
          <a:xfrm>
            <a:off x="3828989" y="1319941"/>
            <a:ext cx="551282" cy="474826"/>
            <a:chOff x="4219383" y="2220390"/>
            <a:chExt cx="591012" cy="509046"/>
          </a:xfrm>
        </p:grpSpPr>
        <p:sp>
          <p:nvSpPr>
            <p:cNvPr id="30" name="Hexagon 29">
              <a:extLst>
                <a:ext uri="{FF2B5EF4-FFF2-40B4-BE49-F238E27FC236}">
                  <a16:creationId xmlns:a16="http://schemas.microsoft.com/office/drawing/2014/main" id="{5CF4BBD0-BE9D-F446-83DC-DADBCCFEEBBB}"/>
                </a:ext>
              </a:extLst>
            </p:cNvPr>
            <p:cNvSpPr/>
            <p:nvPr/>
          </p:nvSpPr>
          <p:spPr>
            <a:xfrm>
              <a:off x="4219383" y="2220390"/>
              <a:ext cx="591012" cy="509046"/>
            </a:xfrm>
            <a:prstGeom prst="hexagon">
              <a:avLst/>
            </a:prstGeom>
            <a:solidFill>
              <a:schemeClr val="bg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a:solidFill>
                  <a:srgbClr val="4D4D4D"/>
                </a:solidFill>
              </a:endParaRPr>
            </a:p>
          </p:txBody>
        </p:sp>
        <p:sp>
          <p:nvSpPr>
            <p:cNvPr id="31" name="TextBox 30">
              <a:extLst>
                <a:ext uri="{FF2B5EF4-FFF2-40B4-BE49-F238E27FC236}">
                  <a16:creationId xmlns:a16="http://schemas.microsoft.com/office/drawing/2014/main" id="{924AACB1-292D-4349-8355-04158B49A0DC}"/>
                </a:ext>
              </a:extLst>
            </p:cNvPr>
            <p:cNvSpPr txBox="1"/>
            <p:nvPr/>
          </p:nvSpPr>
          <p:spPr>
            <a:xfrm>
              <a:off x="4259113" y="2289198"/>
              <a:ext cx="511552" cy="371430"/>
            </a:xfrm>
            <a:prstGeom prst="rect">
              <a:avLst/>
            </a:prstGeom>
            <a:noFill/>
            <a:ln>
              <a:noFill/>
            </a:ln>
            <a:effectLst>
              <a:outerShdw blurRad="304800" dist="38100" dir="5400000" algn="t" rotWithShape="0">
                <a:prstClr val="black">
                  <a:alpha val="13000"/>
                </a:prstClr>
              </a:outerShdw>
            </a:effectLst>
          </p:spPr>
          <p:txBody>
            <a:bodyPr wrap="square" lIns="180000" tIns="180000" rIns="180000" bIns="180000" rtlCol="0" anchor="ctr" anchorCtr="0">
              <a:noAutofit/>
            </a:bodyPr>
            <a:lstStyle/>
            <a:p>
              <a:pPr algn="ctr"/>
              <a:r>
                <a:rPr lang="en-US" sz="1600" spc="112" dirty="0">
                  <a:solidFill>
                    <a:schemeClr val="accent2"/>
                  </a:solidFill>
                  <a:latin typeface="+mj-lt"/>
                </a:rPr>
                <a:t>1</a:t>
              </a:r>
            </a:p>
          </p:txBody>
        </p:sp>
      </p:grpSp>
      <p:sp>
        <p:nvSpPr>
          <p:cNvPr id="32" name="Rectangle: Rounded Corners 33">
            <a:extLst>
              <a:ext uri="{FF2B5EF4-FFF2-40B4-BE49-F238E27FC236}">
                <a16:creationId xmlns:a16="http://schemas.microsoft.com/office/drawing/2014/main" id="{08F1650A-F2D6-2143-826B-4AD54BA19EE3}"/>
              </a:ext>
            </a:extLst>
          </p:cNvPr>
          <p:cNvSpPr/>
          <p:nvPr/>
        </p:nvSpPr>
        <p:spPr>
          <a:xfrm>
            <a:off x="3606301" y="2188821"/>
            <a:ext cx="5239404" cy="828653"/>
          </a:xfrm>
          <a:prstGeom prst="roundRect">
            <a:avLst>
              <a:gd name="adj" fmla="val 1043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05840" tIns="91440" rIns="180000" bIns="180000" rtlCol="0" anchor="ctr" anchorCtr="0"/>
          <a:lstStyle/>
          <a:p>
            <a:pPr lvl="0">
              <a:lnSpc>
                <a:spcPts val="2180"/>
              </a:lnSpc>
            </a:pPr>
            <a:r>
              <a:rPr lang="en-US" sz="1400" dirty="0">
                <a:solidFill>
                  <a:schemeClr val="bg1"/>
                </a:solidFill>
              </a:rPr>
              <a:t>Regulatory Obligations</a:t>
            </a:r>
          </a:p>
        </p:txBody>
      </p:sp>
      <p:grpSp>
        <p:nvGrpSpPr>
          <p:cNvPr id="33" name="Group 32">
            <a:extLst>
              <a:ext uri="{FF2B5EF4-FFF2-40B4-BE49-F238E27FC236}">
                <a16:creationId xmlns:a16="http://schemas.microsoft.com/office/drawing/2014/main" id="{5644E09B-D6B6-AC41-8459-B01582944779}"/>
              </a:ext>
            </a:extLst>
          </p:cNvPr>
          <p:cNvGrpSpPr/>
          <p:nvPr/>
        </p:nvGrpSpPr>
        <p:grpSpPr>
          <a:xfrm>
            <a:off x="3828989" y="2348641"/>
            <a:ext cx="551282" cy="474826"/>
            <a:chOff x="4219383" y="2220390"/>
            <a:chExt cx="591012" cy="509046"/>
          </a:xfrm>
        </p:grpSpPr>
        <p:sp>
          <p:nvSpPr>
            <p:cNvPr id="34" name="Hexagon 33">
              <a:extLst>
                <a:ext uri="{FF2B5EF4-FFF2-40B4-BE49-F238E27FC236}">
                  <a16:creationId xmlns:a16="http://schemas.microsoft.com/office/drawing/2014/main" id="{C2336B0A-823D-7D4C-94D3-68BC7E04F57A}"/>
                </a:ext>
              </a:extLst>
            </p:cNvPr>
            <p:cNvSpPr/>
            <p:nvPr/>
          </p:nvSpPr>
          <p:spPr>
            <a:xfrm>
              <a:off x="4219383" y="2220390"/>
              <a:ext cx="591012" cy="509046"/>
            </a:xfrm>
            <a:prstGeom prst="hexagon">
              <a:avLst/>
            </a:prstGeom>
            <a:solidFill>
              <a:schemeClr val="bg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a:solidFill>
                  <a:srgbClr val="4D4D4D"/>
                </a:solidFill>
              </a:endParaRPr>
            </a:p>
          </p:txBody>
        </p:sp>
        <p:sp>
          <p:nvSpPr>
            <p:cNvPr id="35" name="TextBox 34">
              <a:extLst>
                <a:ext uri="{FF2B5EF4-FFF2-40B4-BE49-F238E27FC236}">
                  <a16:creationId xmlns:a16="http://schemas.microsoft.com/office/drawing/2014/main" id="{4223DA1B-502A-F844-9215-500378BB2679}"/>
                </a:ext>
              </a:extLst>
            </p:cNvPr>
            <p:cNvSpPr txBox="1"/>
            <p:nvPr/>
          </p:nvSpPr>
          <p:spPr>
            <a:xfrm>
              <a:off x="4259113" y="2289198"/>
              <a:ext cx="511552" cy="371430"/>
            </a:xfrm>
            <a:prstGeom prst="rect">
              <a:avLst/>
            </a:prstGeom>
            <a:noFill/>
            <a:ln>
              <a:noFill/>
            </a:ln>
            <a:effectLst>
              <a:outerShdw blurRad="304800" dist="38100" dir="5400000" algn="t" rotWithShape="0">
                <a:prstClr val="black">
                  <a:alpha val="13000"/>
                </a:prstClr>
              </a:outerShdw>
            </a:effectLst>
          </p:spPr>
          <p:txBody>
            <a:bodyPr wrap="square" lIns="180000" tIns="180000" rIns="180000" bIns="180000" rtlCol="0" anchor="ctr" anchorCtr="0">
              <a:noAutofit/>
            </a:bodyPr>
            <a:lstStyle/>
            <a:p>
              <a:pPr algn="ctr"/>
              <a:r>
                <a:rPr lang="en-US" sz="1600" spc="112" dirty="0">
                  <a:solidFill>
                    <a:schemeClr val="accent2"/>
                  </a:solidFill>
                  <a:latin typeface="+mj-lt"/>
                </a:rPr>
                <a:t>2</a:t>
              </a:r>
            </a:p>
          </p:txBody>
        </p:sp>
      </p:grpSp>
      <p:sp>
        <p:nvSpPr>
          <p:cNvPr id="36" name="Rectangle: Rounded Corners 33">
            <a:extLst>
              <a:ext uri="{FF2B5EF4-FFF2-40B4-BE49-F238E27FC236}">
                <a16:creationId xmlns:a16="http://schemas.microsoft.com/office/drawing/2014/main" id="{FD8489D9-75AE-474A-A28F-005A4DDFB74B}"/>
              </a:ext>
            </a:extLst>
          </p:cNvPr>
          <p:cNvSpPr/>
          <p:nvPr/>
        </p:nvSpPr>
        <p:spPr>
          <a:xfrm>
            <a:off x="3606301" y="3217521"/>
            <a:ext cx="5239403" cy="828653"/>
          </a:xfrm>
          <a:prstGeom prst="roundRect">
            <a:avLst>
              <a:gd name="adj" fmla="val 1043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05840" tIns="91440" rIns="180000" bIns="180000" rtlCol="0" anchor="ctr" anchorCtr="0"/>
          <a:lstStyle/>
          <a:p>
            <a:pPr lvl="0">
              <a:lnSpc>
                <a:spcPts val="2180"/>
              </a:lnSpc>
            </a:pPr>
            <a:r>
              <a:rPr lang="en-US" sz="1400" dirty="0">
                <a:solidFill>
                  <a:schemeClr val="bg1"/>
                </a:solidFill>
              </a:rPr>
              <a:t>Site Burden</a:t>
            </a:r>
          </a:p>
        </p:txBody>
      </p:sp>
      <p:grpSp>
        <p:nvGrpSpPr>
          <p:cNvPr id="37" name="Group 36">
            <a:extLst>
              <a:ext uri="{FF2B5EF4-FFF2-40B4-BE49-F238E27FC236}">
                <a16:creationId xmlns:a16="http://schemas.microsoft.com/office/drawing/2014/main" id="{8A9A7E24-0242-EF4D-AEED-43FBCC3AA636}"/>
              </a:ext>
            </a:extLst>
          </p:cNvPr>
          <p:cNvGrpSpPr/>
          <p:nvPr/>
        </p:nvGrpSpPr>
        <p:grpSpPr>
          <a:xfrm>
            <a:off x="3828989" y="3377341"/>
            <a:ext cx="551282" cy="474826"/>
            <a:chOff x="4219383" y="2220390"/>
            <a:chExt cx="591012" cy="509046"/>
          </a:xfrm>
        </p:grpSpPr>
        <p:sp>
          <p:nvSpPr>
            <p:cNvPr id="38" name="Hexagon 37">
              <a:extLst>
                <a:ext uri="{FF2B5EF4-FFF2-40B4-BE49-F238E27FC236}">
                  <a16:creationId xmlns:a16="http://schemas.microsoft.com/office/drawing/2014/main" id="{22B079B1-8D9D-9B4B-9962-3CDC571EDE2C}"/>
                </a:ext>
              </a:extLst>
            </p:cNvPr>
            <p:cNvSpPr/>
            <p:nvPr/>
          </p:nvSpPr>
          <p:spPr>
            <a:xfrm>
              <a:off x="4219383" y="2220390"/>
              <a:ext cx="591012" cy="509046"/>
            </a:xfrm>
            <a:prstGeom prst="hexagon">
              <a:avLst/>
            </a:prstGeom>
            <a:solidFill>
              <a:schemeClr val="bg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a:solidFill>
                  <a:srgbClr val="4D4D4D"/>
                </a:solidFill>
              </a:endParaRPr>
            </a:p>
          </p:txBody>
        </p:sp>
        <p:sp>
          <p:nvSpPr>
            <p:cNvPr id="39" name="TextBox 38">
              <a:extLst>
                <a:ext uri="{FF2B5EF4-FFF2-40B4-BE49-F238E27FC236}">
                  <a16:creationId xmlns:a16="http://schemas.microsoft.com/office/drawing/2014/main" id="{7F025FA5-A739-D44B-ADAE-DA54B2F5E1BA}"/>
                </a:ext>
              </a:extLst>
            </p:cNvPr>
            <p:cNvSpPr txBox="1"/>
            <p:nvPr/>
          </p:nvSpPr>
          <p:spPr>
            <a:xfrm>
              <a:off x="4259113" y="2289198"/>
              <a:ext cx="511552" cy="371430"/>
            </a:xfrm>
            <a:prstGeom prst="rect">
              <a:avLst/>
            </a:prstGeom>
            <a:noFill/>
            <a:ln>
              <a:noFill/>
            </a:ln>
            <a:effectLst>
              <a:outerShdw blurRad="304800" dist="38100" dir="5400000" algn="t" rotWithShape="0">
                <a:prstClr val="black">
                  <a:alpha val="13000"/>
                </a:prstClr>
              </a:outerShdw>
            </a:effectLst>
          </p:spPr>
          <p:txBody>
            <a:bodyPr wrap="square" lIns="180000" tIns="180000" rIns="180000" bIns="180000" rtlCol="0" anchor="ctr" anchorCtr="0">
              <a:noAutofit/>
            </a:bodyPr>
            <a:lstStyle/>
            <a:p>
              <a:pPr algn="ctr"/>
              <a:r>
                <a:rPr lang="en-US" sz="1600" spc="112" dirty="0">
                  <a:solidFill>
                    <a:schemeClr val="accent2"/>
                  </a:solidFill>
                  <a:latin typeface="+mj-lt"/>
                </a:rPr>
                <a:t>3</a:t>
              </a:r>
            </a:p>
          </p:txBody>
        </p:sp>
      </p:grpSp>
      <p:sp>
        <p:nvSpPr>
          <p:cNvPr id="40" name="Rectangle: Rounded Corners 33">
            <a:extLst>
              <a:ext uri="{FF2B5EF4-FFF2-40B4-BE49-F238E27FC236}">
                <a16:creationId xmlns:a16="http://schemas.microsoft.com/office/drawing/2014/main" id="{C2A7103E-3CBE-E74D-8917-F8A20C0BEB88}"/>
              </a:ext>
            </a:extLst>
          </p:cNvPr>
          <p:cNvSpPr/>
          <p:nvPr/>
        </p:nvSpPr>
        <p:spPr>
          <a:xfrm>
            <a:off x="3606301" y="4258921"/>
            <a:ext cx="5239403" cy="828653"/>
          </a:xfrm>
          <a:prstGeom prst="roundRect">
            <a:avLst>
              <a:gd name="adj" fmla="val 1043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05840" tIns="91440" rIns="180000" bIns="180000" rtlCol="0" anchor="ctr" anchorCtr="0"/>
          <a:lstStyle/>
          <a:p>
            <a:pPr lvl="0">
              <a:lnSpc>
                <a:spcPts val="2180"/>
              </a:lnSpc>
            </a:pPr>
            <a:r>
              <a:rPr lang="en-US" sz="1400" dirty="0">
                <a:solidFill>
                  <a:schemeClr val="bg1"/>
                </a:solidFill>
              </a:rPr>
              <a:t>Things to Know</a:t>
            </a:r>
          </a:p>
        </p:txBody>
      </p:sp>
      <p:grpSp>
        <p:nvGrpSpPr>
          <p:cNvPr id="41" name="Group 40">
            <a:extLst>
              <a:ext uri="{FF2B5EF4-FFF2-40B4-BE49-F238E27FC236}">
                <a16:creationId xmlns:a16="http://schemas.microsoft.com/office/drawing/2014/main" id="{A932D28F-3532-8246-BFDE-340CD8AC9783}"/>
              </a:ext>
            </a:extLst>
          </p:cNvPr>
          <p:cNvGrpSpPr/>
          <p:nvPr/>
        </p:nvGrpSpPr>
        <p:grpSpPr>
          <a:xfrm>
            <a:off x="3828989" y="4418741"/>
            <a:ext cx="551282" cy="474826"/>
            <a:chOff x="4219383" y="2220390"/>
            <a:chExt cx="591012" cy="509046"/>
          </a:xfrm>
        </p:grpSpPr>
        <p:sp>
          <p:nvSpPr>
            <p:cNvPr id="42" name="Hexagon 41">
              <a:extLst>
                <a:ext uri="{FF2B5EF4-FFF2-40B4-BE49-F238E27FC236}">
                  <a16:creationId xmlns:a16="http://schemas.microsoft.com/office/drawing/2014/main" id="{9731B4D2-1198-284B-B963-0F577A0B8C58}"/>
                </a:ext>
              </a:extLst>
            </p:cNvPr>
            <p:cNvSpPr/>
            <p:nvPr/>
          </p:nvSpPr>
          <p:spPr>
            <a:xfrm>
              <a:off x="4219383" y="2220390"/>
              <a:ext cx="591012" cy="509046"/>
            </a:xfrm>
            <a:prstGeom prst="hexagon">
              <a:avLst/>
            </a:prstGeom>
            <a:solidFill>
              <a:schemeClr val="bg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a:solidFill>
                  <a:srgbClr val="4D4D4D"/>
                </a:solidFill>
              </a:endParaRPr>
            </a:p>
          </p:txBody>
        </p:sp>
        <p:sp>
          <p:nvSpPr>
            <p:cNvPr id="43" name="TextBox 42">
              <a:extLst>
                <a:ext uri="{FF2B5EF4-FFF2-40B4-BE49-F238E27FC236}">
                  <a16:creationId xmlns:a16="http://schemas.microsoft.com/office/drawing/2014/main" id="{C8CDADC0-F4F6-A84A-B191-47745B494BCF}"/>
                </a:ext>
              </a:extLst>
            </p:cNvPr>
            <p:cNvSpPr txBox="1"/>
            <p:nvPr/>
          </p:nvSpPr>
          <p:spPr>
            <a:xfrm>
              <a:off x="4259113" y="2289198"/>
              <a:ext cx="511552" cy="371430"/>
            </a:xfrm>
            <a:prstGeom prst="rect">
              <a:avLst/>
            </a:prstGeom>
            <a:noFill/>
            <a:ln>
              <a:noFill/>
            </a:ln>
            <a:effectLst>
              <a:outerShdw blurRad="304800" dist="38100" dir="5400000" algn="t" rotWithShape="0">
                <a:prstClr val="black">
                  <a:alpha val="13000"/>
                </a:prstClr>
              </a:outerShdw>
            </a:effectLst>
          </p:spPr>
          <p:txBody>
            <a:bodyPr wrap="square" lIns="180000" tIns="180000" rIns="180000" bIns="180000" rtlCol="0" anchor="ctr" anchorCtr="0">
              <a:noAutofit/>
            </a:bodyPr>
            <a:lstStyle/>
            <a:p>
              <a:pPr algn="ctr"/>
              <a:r>
                <a:rPr lang="en-US" sz="1600" spc="112" dirty="0">
                  <a:solidFill>
                    <a:schemeClr val="accent2"/>
                  </a:solidFill>
                  <a:latin typeface="+mj-lt"/>
                </a:rPr>
                <a:t>4</a:t>
              </a:r>
            </a:p>
          </p:txBody>
        </p:sp>
      </p:grpSp>
      <p:sp>
        <p:nvSpPr>
          <p:cNvPr id="44" name="Title 1">
            <a:extLst>
              <a:ext uri="{FF2B5EF4-FFF2-40B4-BE49-F238E27FC236}">
                <a16:creationId xmlns:a16="http://schemas.microsoft.com/office/drawing/2014/main" id="{B0BCB025-B576-F741-9614-D4C56D8F9A34}"/>
              </a:ext>
            </a:extLst>
          </p:cNvPr>
          <p:cNvSpPr>
            <a:spLocks noGrp="1" noChangeArrowheads="1"/>
          </p:cNvSpPr>
          <p:nvPr>
            <p:ph type="title"/>
          </p:nvPr>
        </p:nvSpPr>
        <p:spPr>
          <a:xfrm>
            <a:off x="1676400" y="381000"/>
            <a:ext cx="10007600" cy="533400"/>
          </a:xfrm>
        </p:spPr>
        <p:txBody>
          <a:bodyPr/>
          <a:lstStyle/>
          <a:p>
            <a:r>
              <a:rPr lang="en-US" altLang="en-US" dirty="0">
                <a:latin typeface="Roboto" panose="02000000000000000000" pitchFamily="2" charset="0"/>
                <a:ea typeface="Roboto" panose="02000000000000000000" pitchFamily="2" charset="0"/>
                <a:cs typeface="Roboto" panose="02000000000000000000" pitchFamily="2" charset="0"/>
              </a:rPr>
              <a:t>Agenda</a:t>
            </a:r>
          </a:p>
        </p:txBody>
      </p:sp>
      <p:sp>
        <p:nvSpPr>
          <p:cNvPr id="45" name="Rectangle: Rounded Corners 33">
            <a:extLst>
              <a:ext uri="{FF2B5EF4-FFF2-40B4-BE49-F238E27FC236}">
                <a16:creationId xmlns:a16="http://schemas.microsoft.com/office/drawing/2014/main" id="{A203515B-D58E-FE48-B838-300CF434E2B0}"/>
              </a:ext>
            </a:extLst>
          </p:cNvPr>
          <p:cNvSpPr/>
          <p:nvPr/>
        </p:nvSpPr>
        <p:spPr>
          <a:xfrm>
            <a:off x="3606301" y="5285961"/>
            <a:ext cx="5239403" cy="828653"/>
          </a:xfrm>
          <a:prstGeom prst="roundRect">
            <a:avLst>
              <a:gd name="adj" fmla="val 1043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05840" tIns="91440" rIns="180000" bIns="180000" rtlCol="0" anchor="ctr" anchorCtr="0"/>
          <a:lstStyle/>
          <a:p>
            <a:pPr lvl="0">
              <a:lnSpc>
                <a:spcPts val="2180"/>
              </a:lnSpc>
            </a:pPr>
            <a:r>
              <a:rPr lang="en-US" sz="1400" dirty="0">
                <a:solidFill>
                  <a:schemeClr val="bg1"/>
                </a:solidFill>
              </a:rPr>
              <a:t>Paperless Technology</a:t>
            </a:r>
          </a:p>
        </p:txBody>
      </p:sp>
      <p:grpSp>
        <p:nvGrpSpPr>
          <p:cNvPr id="46" name="Group 45">
            <a:extLst>
              <a:ext uri="{FF2B5EF4-FFF2-40B4-BE49-F238E27FC236}">
                <a16:creationId xmlns:a16="http://schemas.microsoft.com/office/drawing/2014/main" id="{A27F88B1-9E69-0F41-A2DF-A30B2A0A4ADC}"/>
              </a:ext>
            </a:extLst>
          </p:cNvPr>
          <p:cNvGrpSpPr/>
          <p:nvPr/>
        </p:nvGrpSpPr>
        <p:grpSpPr>
          <a:xfrm>
            <a:off x="3828989" y="5445781"/>
            <a:ext cx="551282" cy="474826"/>
            <a:chOff x="4219383" y="2220390"/>
            <a:chExt cx="591012" cy="509046"/>
          </a:xfrm>
        </p:grpSpPr>
        <p:sp>
          <p:nvSpPr>
            <p:cNvPr id="47" name="Hexagon 46">
              <a:extLst>
                <a:ext uri="{FF2B5EF4-FFF2-40B4-BE49-F238E27FC236}">
                  <a16:creationId xmlns:a16="http://schemas.microsoft.com/office/drawing/2014/main" id="{F7D836EF-7FEE-3B44-ADAA-C570EA29FAB4}"/>
                </a:ext>
              </a:extLst>
            </p:cNvPr>
            <p:cNvSpPr/>
            <p:nvPr/>
          </p:nvSpPr>
          <p:spPr>
            <a:xfrm>
              <a:off x="4219383" y="2220390"/>
              <a:ext cx="591012" cy="509046"/>
            </a:xfrm>
            <a:prstGeom prst="hexagon">
              <a:avLst/>
            </a:prstGeom>
            <a:solidFill>
              <a:schemeClr val="bg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a:solidFill>
                  <a:srgbClr val="4D4D4D"/>
                </a:solidFill>
              </a:endParaRPr>
            </a:p>
          </p:txBody>
        </p:sp>
        <p:sp>
          <p:nvSpPr>
            <p:cNvPr id="48" name="TextBox 47">
              <a:extLst>
                <a:ext uri="{FF2B5EF4-FFF2-40B4-BE49-F238E27FC236}">
                  <a16:creationId xmlns:a16="http://schemas.microsoft.com/office/drawing/2014/main" id="{7B53943E-38A2-EC48-B260-341E7EFB74B2}"/>
                </a:ext>
              </a:extLst>
            </p:cNvPr>
            <p:cNvSpPr txBox="1"/>
            <p:nvPr/>
          </p:nvSpPr>
          <p:spPr>
            <a:xfrm>
              <a:off x="4259113" y="2289198"/>
              <a:ext cx="511552" cy="371430"/>
            </a:xfrm>
            <a:prstGeom prst="rect">
              <a:avLst/>
            </a:prstGeom>
            <a:noFill/>
            <a:ln>
              <a:noFill/>
            </a:ln>
            <a:effectLst>
              <a:outerShdw blurRad="304800" dist="38100" dir="5400000" algn="t" rotWithShape="0">
                <a:prstClr val="black">
                  <a:alpha val="13000"/>
                </a:prstClr>
              </a:outerShdw>
            </a:effectLst>
          </p:spPr>
          <p:txBody>
            <a:bodyPr wrap="square" lIns="180000" tIns="180000" rIns="180000" bIns="180000" rtlCol="0" anchor="ctr" anchorCtr="0">
              <a:noAutofit/>
            </a:bodyPr>
            <a:lstStyle/>
            <a:p>
              <a:pPr algn="ctr"/>
              <a:r>
                <a:rPr lang="en-US" sz="1600" spc="112" dirty="0">
                  <a:solidFill>
                    <a:schemeClr val="accent2"/>
                  </a:solidFill>
                  <a:latin typeface="+mj-lt"/>
                </a:rPr>
                <a:t>5</a:t>
              </a:r>
            </a:p>
          </p:txBody>
        </p:sp>
      </p:grpSp>
    </p:spTree>
    <p:extLst>
      <p:ext uri="{BB962C8B-B14F-4D97-AF65-F5344CB8AC3E}">
        <p14:creationId xmlns:p14="http://schemas.microsoft.com/office/powerpoint/2010/main" val="4281176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rrow: Pentagon 82">
            <a:extLst>
              <a:ext uri="{FF2B5EF4-FFF2-40B4-BE49-F238E27FC236}">
                <a16:creationId xmlns:a16="http://schemas.microsoft.com/office/drawing/2014/main" id="{35ABB1CF-5730-C64E-BB70-B28C14CF8E2B}"/>
              </a:ext>
            </a:extLst>
          </p:cNvPr>
          <p:cNvSpPr/>
          <p:nvPr/>
        </p:nvSpPr>
        <p:spPr>
          <a:xfrm>
            <a:off x="9169754" y="4903522"/>
            <a:ext cx="2344916" cy="662772"/>
          </a:xfrm>
          <a:prstGeom prst="homePlate">
            <a:avLst>
              <a:gd name="adj" fmla="val 29234"/>
            </a:avLst>
          </a:prstGeom>
          <a:solidFill>
            <a:schemeClr val="accent2">
              <a:lumMod val="50000"/>
            </a:schemeClr>
          </a:solidFill>
          <a:ln>
            <a:noFill/>
          </a:ln>
        </p:spPr>
        <p:style>
          <a:lnRef idx="0">
            <a:scrgbClr r="0" g="0" b="0"/>
          </a:lnRef>
          <a:fillRef idx="0">
            <a:scrgbClr r="0" g="0" b="0"/>
          </a:fillRef>
          <a:effectRef idx="0">
            <a:scrgbClr r="0" g="0" b="0"/>
          </a:effectRef>
          <a:fontRef idx="minor">
            <a:schemeClr val="lt1"/>
          </a:fontRef>
        </p:style>
        <p:txBody>
          <a:bodyPr lIns="7315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ts val="184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Roboto" panose="02000000000000000000" pitchFamily="2" charset="0"/>
                <a:ea typeface="Roboto" panose="02000000000000000000" pitchFamily="2" charset="0"/>
              </a:rPr>
              <a:t>2019 and Beyond</a:t>
            </a:r>
            <a:endParaRPr lang="en-US" sz="1200" u="none" strike="noStrike" kern="1200" cap="none" spc="0" normalizeH="0" baseline="0" noProof="0" dirty="0">
              <a:ln>
                <a:noFill/>
              </a:ln>
              <a:effectLst/>
              <a:uLnTx/>
              <a:uFillTx/>
              <a:latin typeface="Roboto" panose="02000000000000000000" pitchFamily="2" charset="0"/>
              <a:ea typeface="Roboto" panose="02000000000000000000" pitchFamily="2" charset="0"/>
            </a:endParaRPr>
          </a:p>
        </p:txBody>
      </p:sp>
      <p:sp>
        <p:nvSpPr>
          <p:cNvPr id="108" name="Arrow: Pentagon 81">
            <a:extLst>
              <a:ext uri="{FF2B5EF4-FFF2-40B4-BE49-F238E27FC236}">
                <a16:creationId xmlns:a16="http://schemas.microsoft.com/office/drawing/2014/main" id="{F315804D-1E9D-8F4C-A7FB-1D8F9B2810B2}"/>
              </a:ext>
            </a:extLst>
          </p:cNvPr>
          <p:cNvSpPr/>
          <p:nvPr/>
        </p:nvSpPr>
        <p:spPr>
          <a:xfrm>
            <a:off x="7924701" y="4901194"/>
            <a:ext cx="1642800" cy="665100"/>
          </a:xfrm>
          <a:prstGeom prst="homePlate">
            <a:avLst>
              <a:gd name="adj" fmla="val 29234"/>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ts val="1880"/>
              </a:lnSpc>
              <a:spcBef>
                <a:spcPts val="0"/>
              </a:spcBef>
              <a:spcAft>
                <a:spcPts val="0"/>
              </a:spcAft>
              <a:buClrTx/>
              <a:buSzTx/>
              <a:buFontTx/>
              <a:buNone/>
              <a:tabLst/>
              <a:defRPr/>
            </a:pPr>
            <a:r>
              <a:rPr kumimoji="0" lang="en-US" sz="1200" u="none" strike="noStrike" kern="1200" cap="none" spc="0" normalizeH="0" baseline="0" noProof="0" dirty="0">
                <a:ln>
                  <a:noFill/>
                </a:ln>
                <a:solidFill>
                  <a:schemeClr val="accent1"/>
                </a:solidFill>
                <a:effectLst/>
                <a:uLnTx/>
                <a:uFillTx/>
                <a:latin typeface="Roboto" panose="02000000000000000000" pitchFamily="2" charset="0"/>
                <a:ea typeface="Roboto" panose="02000000000000000000" pitchFamily="2" charset="0"/>
              </a:rPr>
              <a:t>2017</a:t>
            </a:r>
            <a:endParaRPr lang="en-US" sz="1200" u="none" strike="noStrike" kern="1200" cap="none" spc="0" normalizeH="0" baseline="0" noProof="0" dirty="0">
              <a:ln>
                <a:noFill/>
              </a:ln>
              <a:solidFill>
                <a:schemeClr val="accent1"/>
              </a:solidFill>
              <a:effectLst/>
              <a:uLnTx/>
              <a:uFillTx/>
              <a:latin typeface="Roboto" panose="02000000000000000000" pitchFamily="2" charset="0"/>
              <a:ea typeface="Roboto" panose="02000000000000000000" pitchFamily="2" charset="0"/>
            </a:endParaRPr>
          </a:p>
        </p:txBody>
      </p:sp>
      <p:sp>
        <p:nvSpPr>
          <p:cNvPr id="107" name="Arrow: Pentagon 81">
            <a:extLst>
              <a:ext uri="{FF2B5EF4-FFF2-40B4-BE49-F238E27FC236}">
                <a16:creationId xmlns:a16="http://schemas.microsoft.com/office/drawing/2014/main" id="{78D1DFF6-0C6D-7141-A7BE-2F0AE62B403F}"/>
              </a:ext>
            </a:extLst>
          </p:cNvPr>
          <p:cNvSpPr/>
          <p:nvPr/>
        </p:nvSpPr>
        <p:spPr>
          <a:xfrm>
            <a:off x="6680200" y="4901194"/>
            <a:ext cx="1642800" cy="665100"/>
          </a:xfrm>
          <a:prstGeom prst="homePlate">
            <a:avLst>
              <a:gd name="adj" fmla="val 29234"/>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ts val="1880"/>
              </a:lnSpc>
              <a:spcBef>
                <a:spcPts val="0"/>
              </a:spcBef>
              <a:spcAft>
                <a:spcPts val="0"/>
              </a:spcAft>
              <a:buClrTx/>
              <a:buSzTx/>
              <a:buFontTx/>
              <a:buNone/>
              <a:tabLst/>
              <a:defRPr/>
            </a:pPr>
            <a:r>
              <a:rPr kumimoji="0" lang="en-US" sz="1200" u="none" strike="noStrike" kern="1200" cap="none" spc="0" normalizeH="0" baseline="0" noProof="0" dirty="0">
                <a:ln>
                  <a:noFill/>
                </a:ln>
                <a:solidFill>
                  <a:schemeClr val="accent1"/>
                </a:solidFill>
                <a:effectLst/>
                <a:uLnTx/>
                <a:uFillTx/>
                <a:latin typeface="Roboto" panose="02000000000000000000" pitchFamily="2" charset="0"/>
                <a:ea typeface="Roboto" panose="02000000000000000000" pitchFamily="2" charset="0"/>
              </a:rPr>
              <a:t>2010</a:t>
            </a:r>
            <a:endParaRPr lang="en-US" sz="1200" u="none" strike="noStrike" kern="1200" cap="none" spc="0" normalizeH="0" baseline="0" noProof="0" dirty="0">
              <a:ln>
                <a:noFill/>
              </a:ln>
              <a:solidFill>
                <a:schemeClr val="accent1"/>
              </a:solidFill>
              <a:effectLst/>
              <a:uLnTx/>
              <a:uFillTx/>
              <a:latin typeface="Roboto" panose="02000000000000000000" pitchFamily="2" charset="0"/>
              <a:ea typeface="Roboto" panose="02000000000000000000" pitchFamily="2" charset="0"/>
            </a:endParaRPr>
          </a:p>
        </p:txBody>
      </p:sp>
      <p:sp>
        <p:nvSpPr>
          <p:cNvPr id="10" name="Hexagon 9">
            <a:extLst>
              <a:ext uri="{FF2B5EF4-FFF2-40B4-BE49-F238E27FC236}">
                <a16:creationId xmlns:a16="http://schemas.microsoft.com/office/drawing/2014/main" id="{74267083-3644-4C4D-B8F0-5DB2AE1DE178}"/>
              </a:ext>
            </a:extLst>
          </p:cNvPr>
          <p:cNvSpPr/>
          <p:nvPr/>
        </p:nvSpPr>
        <p:spPr>
          <a:xfrm>
            <a:off x="698121" y="2612640"/>
            <a:ext cx="1241155" cy="1023308"/>
          </a:xfrm>
          <a:prstGeom prst="hexagon">
            <a:avLst/>
          </a:prstGeom>
          <a:solidFill>
            <a:schemeClr val="bg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dirty="0">
              <a:solidFill>
                <a:srgbClr val="4D4D4D"/>
              </a:solidFill>
              <a:latin typeface="Roboto" panose="02000000000000000000" pitchFamily="2" charset="0"/>
            </a:endParaRPr>
          </a:p>
        </p:txBody>
      </p:sp>
      <p:sp>
        <p:nvSpPr>
          <p:cNvPr id="11" name="Hexagon 10">
            <a:extLst>
              <a:ext uri="{FF2B5EF4-FFF2-40B4-BE49-F238E27FC236}">
                <a16:creationId xmlns:a16="http://schemas.microsoft.com/office/drawing/2014/main" id="{56C28A76-54A1-1C4C-AB69-B69621A979D1}"/>
              </a:ext>
            </a:extLst>
          </p:cNvPr>
          <p:cNvSpPr/>
          <p:nvPr/>
        </p:nvSpPr>
        <p:spPr>
          <a:xfrm>
            <a:off x="2548830" y="2612640"/>
            <a:ext cx="1241155" cy="1023308"/>
          </a:xfrm>
          <a:prstGeom prst="hexagon">
            <a:avLst/>
          </a:prstGeom>
          <a:solidFill>
            <a:schemeClr val="bg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dirty="0">
              <a:solidFill>
                <a:srgbClr val="4D4D4D"/>
              </a:solidFill>
              <a:latin typeface="Roboto" panose="02000000000000000000" pitchFamily="2" charset="0"/>
            </a:endParaRPr>
          </a:p>
        </p:txBody>
      </p:sp>
      <p:sp>
        <p:nvSpPr>
          <p:cNvPr id="12" name="Hexagon 11">
            <a:extLst>
              <a:ext uri="{FF2B5EF4-FFF2-40B4-BE49-F238E27FC236}">
                <a16:creationId xmlns:a16="http://schemas.microsoft.com/office/drawing/2014/main" id="{AE98462A-E43E-8B46-8E90-7581DCE41383}"/>
              </a:ext>
            </a:extLst>
          </p:cNvPr>
          <p:cNvSpPr/>
          <p:nvPr/>
        </p:nvSpPr>
        <p:spPr>
          <a:xfrm>
            <a:off x="4318022" y="2509507"/>
            <a:ext cx="1315645" cy="1126441"/>
          </a:xfrm>
          <a:prstGeom prst="hexagon">
            <a:avLst/>
          </a:prstGeom>
          <a:solidFill>
            <a:schemeClr val="bg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dirty="0">
              <a:solidFill>
                <a:srgbClr val="4D4D4D"/>
              </a:solidFill>
              <a:latin typeface="Roboto" panose="02000000000000000000" pitchFamily="2" charset="0"/>
            </a:endParaRPr>
          </a:p>
        </p:txBody>
      </p:sp>
      <p:sp>
        <p:nvSpPr>
          <p:cNvPr id="13" name="Hexagon 12">
            <a:extLst>
              <a:ext uri="{FF2B5EF4-FFF2-40B4-BE49-F238E27FC236}">
                <a16:creationId xmlns:a16="http://schemas.microsoft.com/office/drawing/2014/main" id="{8730CB32-5413-DA4B-A085-5EFC15D92CF0}"/>
              </a:ext>
            </a:extLst>
          </p:cNvPr>
          <p:cNvSpPr/>
          <p:nvPr/>
        </p:nvSpPr>
        <p:spPr>
          <a:xfrm>
            <a:off x="6261093" y="2507300"/>
            <a:ext cx="1315645" cy="1126441"/>
          </a:xfrm>
          <a:prstGeom prst="hexagon">
            <a:avLst/>
          </a:prstGeom>
          <a:solidFill>
            <a:schemeClr val="bg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dirty="0">
              <a:solidFill>
                <a:srgbClr val="4D4D4D"/>
              </a:solidFill>
              <a:latin typeface="Roboto" panose="02000000000000000000" pitchFamily="2" charset="0"/>
            </a:endParaRPr>
          </a:p>
        </p:txBody>
      </p:sp>
      <p:sp>
        <p:nvSpPr>
          <p:cNvPr id="14" name="TextBox 1">
            <a:extLst>
              <a:ext uri="{FF2B5EF4-FFF2-40B4-BE49-F238E27FC236}">
                <a16:creationId xmlns:a16="http://schemas.microsoft.com/office/drawing/2014/main" id="{00C7848F-B27A-B44D-86E0-3F3F065FC5F6}"/>
              </a:ext>
            </a:extLst>
          </p:cNvPr>
          <p:cNvSpPr txBox="1"/>
          <p:nvPr/>
        </p:nvSpPr>
        <p:spPr>
          <a:xfrm>
            <a:off x="77407" y="3806949"/>
            <a:ext cx="2493077" cy="31297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880"/>
              </a:lnSpc>
              <a:spcBef>
                <a:spcPts val="0"/>
              </a:spcBef>
              <a:spcAft>
                <a:spcPts val="0"/>
              </a:spcAft>
              <a:buClrTx/>
              <a:buSzTx/>
              <a:buFontTx/>
              <a:buNone/>
              <a:tabLst/>
              <a:defRPr/>
            </a:pPr>
            <a:r>
              <a:rPr kumimoji="0" lang="en-GB" sz="1200" b="1"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rPr>
              <a:t>You’ve </a:t>
            </a:r>
            <a:r>
              <a:rPr lang="en-GB" sz="1200" b="1" dirty="0">
                <a:solidFill>
                  <a:schemeClr val="tx1">
                    <a:lumMod val="75000"/>
                    <a:lumOff val="25000"/>
                  </a:schemeClr>
                </a:solidFill>
                <a:latin typeface="Roboto" panose="02000000000000000000" pitchFamily="2" charset="0"/>
                <a:ea typeface="Roboto" panose="02000000000000000000" pitchFamily="2" charset="0"/>
              </a:rPr>
              <a:t>G</a:t>
            </a:r>
            <a:r>
              <a:rPr kumimoji="0" lang="en-GB" sz="1200" b="1" u="none" strike="noStrike" kern="1200" cap="none" spc="0" normalizeH="0" baseline="0" noProof="0" dirty="0" err="1">
                <a:ln>
                  <a:noFill/>
                </a:ln>
                <a:solidFill>
                  <a:schemeClr val="tx1">
                    <a:lumMod val="75000"/>
                    <a:lumOff val="25000"/>
                  </a:schemeClr>
                </a:solidFill>
                <a:effectLst/>
                <a:uLnTx/>
                <a:uFillTx/>
                <a:latin typeface="Roboto" panose="02000000000000000000" pitchFamily="2" charset="0"/>
                <a:ea typeface="Roboto" panose="02000000000000000000" pitchFamily="2" charset="0"/>
              </a:rPr>
              <a:t>ot</a:t>
            </a:r>
            <a:r>
              <a:rPr kumimoji="0" lang="en-GB" sz="1200" b="1"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rPr>
              <a:t> Mail!</a:t>
            </a:r>
          </a:p>
        </p:txBody>
      </p:sp>
      <p:sp>
        <p:nvSpPr>
          <p:cNvPr id="16" name="TextBox 3">
            <a:extLst>
              <a:ext uri="{FF2B5EF4-FFF2-40B4-BE49-F238E27FC236}">
                <a16:creationId xmlns:a16="http://schemas.microsoft.com/office/drawing/2014/main" id="{472AE129-5AB4-924D-AC22-6D41E6D63A93}"/>
              </a:ext>
            </a:extLst>
          </p:cNvPr>
          <p:cNvSpPr txBox="1"/>
          <p:nvPr/>
        </p:nvSpPr>
        <p:spPr>
          <a:xfrm>
            <a:off x="2118685" y="3806949"/>
            <a:ext cx="2042978" cy="31297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88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rPr>
              <a:t>You’ve Got Email</a:t>
            </a:r>
          </a:p>
        </p:txBody>
      </p:sp>
      <p:sp>
        <p:nvSpPr>
          <p:cNvPr id="18" name="TextBox 5">
            <a:extLst>
              <a:ext uri="{FF2B5EF4-FFF2-40B4-BE49-F238E27FC236}">
                <a16:creationId xmlns:a16="http://schemas.microsoft.com/office/drawing/2014/main" id="{52512958-FF09-1146-896F-B8A136AF678F}"/>
              </a:ext>
            </a:extLst>
          </p:cNvPr>
          <p:cNvSpPr txBox="1"/>
          <p:nvPr/>
        </p:nvSpPr>
        <p:spPr>
          <a:xfrm>
            <a:off x="3903584" y="3806949"/>
            <a:ext cx="2157785" cy="31297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880"/>
              </a:lnSpc>
              <a:spcBef>
                <a:spcPts val="0"/>
              </a:spcBef>
              <a:spcAft>
                <a:spcPts val="0"/>
              </a:spcAft>
              <a:buClrTx/>
              <a:buSzTx/>
              <a:buFontTx/>
              <a:buNone/>
              <a:tabLst/>
              <a:defRPr/>
            </a:pPr>
            <a:r>
              <a:rPr kumimoji="0" lang="en-GB" sz="1200" b="1"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rPr>
              <a:t>Put it in a Portal</a:t>
            </a:r>
          </a:p>
        </p:txBody>
      </p:sp>
      <p:sp>
        <p:nvSpPr>
          <p:cNvPr id="20" name="TextBox 7">
            <a:extLst>
              <a:ext uri="{FF2B5EF4-FFF2-40B4-BE49-F238E27FC236}">
                <a16:creationId xmlns:a16="http://schemas.microsoft.com/office/drawing/2014/main" id="{CD61F663-8A3F-AE4B-9124-7A4C92FFDBF1}"/>
              </a:ext>
            </a:extLst>
          </p:cNvPr>
          <p:cNvSpPr txBox="1"/>
          <p:nvPr/>
        </p:nvSpPr>
        <p:spPr>
          <a:xfrm>
            <a:off x="5944589" y="3795966"/>
            <a:ext cx="2109009" cy="31297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880"/>
              </a:lnSpc>
              <a:spcBef>
                <a:spcPts val="0"/>
              </a:spcBef>
              <a:spcAft>
                <a:spcPts val="0"/>
              </a:spcAft>
              <a:buClrTx/>
              <a:buSzTx/>
              <a:buFontTx/>
              <a:buNone/>
              <a:tabLst/>
              <a:defRPr/>
            </a:pPr>
            <a:r>
              <a:rPr kumimoji="0" lang="en-GB" sz="1200" b="1"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rPr>
              <a:t>Rules and Regulations</a:t>
            </a:r>
          </a:p>
        </p:txBody>
      </p:sp>
      <p:sp>
        <p:nvSpPr>
          <p:cNvPr id="22" name="Arrow: Pentagon 81">
            <a:extLst>
              <a:ext uri="{FF2B5EF4-FFF2-40B4-BE49-F238E27FC236}">
                <a16:creationId xmlns:a16="http://schemas.microsoft.com/office/drawing/2014/main" id="{328432D6-82BC-AF47-BAB0-41C5BA46EEE5}"/>
              </a:ext>
            </a:extLst>
          </p:cNvPr>
          <p:cNvSpPr/>
          <p:nvPr/>
        </p:nvSpPr>
        <p:spPr>
          <a:xfrm>
            <a:off x="5307150" y="4901194"/>
            <a:ext cx="1642800" cy="665100"/>
          </a:xfrm>
          <a:prstGeom prst="homePlate">
            <a:avLst>
              <a:gd name="adj" fmla="val 2923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6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ts val="1880"/>
              </a:lnSpc>
              <a:spcBef>
                <a:spcPts val="0"/>
              </a:spcBef>
              <a:spcAft>
                <a:spcPts val="0"/>
              </a:spcAft>
              <a:buClrTx/>
              <a:buSzTx/>
              <a:buFontTx/>
              <a:buNone/>
              <a:tabLst/>
              <a:defRPr/>
            </a:pPr>
            <a:r>
              <a:rPr kumimoji="0" lang="en-US" sz="1200" u="none" strike="noStrike" kern="1200" cap="none" spc="0" normalizeH="0" baseline="0" noProof="0" dirty="0">
                <a:ln>
                  <a:noFill/>
                </a:ln>
                <a:solidFill>
                  <a:schemeClr val="accent1"/>
                </a:solidFill>
                <a:effectLst/>
                <a:uLnTx/>
                <a:uFillTx/>
                <a:latin typeface="Roboto" panose="02000000000000000000" pitchFamily="2" charset="0"/>
                <a:ea typeface="Roboto" panose="02000000000000000000" pitchFamily="2" charset="0"/>
              </a:rPr>
              <a:t>2006</a:t>
            </a:r>
            <a:endParaRPr lang="en-US" sz="1200" u="none" strike="noStrike" kern="1200" cap="none" spc="0" normalizeH="0" baseline="0" noProof="0" dirty="0">
              <a:ln>
                <a:noFill/>
              </a:ln>
              <a:solidFill>
                <a:schemeClr val="accent1"/>
              </a:solidFill>
              <a:effectLst/>
              <a:uLnTx/>
              <a:uFillTx/>
              <a:latin typeface="Roboto" panose="02000000000000000000" pitchFamily="2" charset="0"/>
              <a:ea typeface="Roboto" panose="02000000000000000000" pitchFamily="2" charset="0"/>
            </a:endParaRPr>
          </a:p>
        </p:txBody>
      </p:sp>
      <p:sp>
        <p:nvSpPr>
          <p:cNvPr id="23" name="Arrow: Pentagon 82">
            <a:extLst>
              <a:ext uri="{FF2B5EF4-FFF2-40B4-BE49-F238E27FC236}">
                <a16:creationId xmlns:a16="http://schemas.microsoft.com/office/drawing/2014/main" id="{4BA9F004-D24D-BE4A-AF9D-45C0E0957FE6}"/>
              </a:ext>
            </a:extLst>
          </p:cNvPr>
          <p:cNvSpPr/>
          <p:nvPr/>
        </p:nvSpPr>
        <p:spPr>
          <a:xfrm>
            <a:off x="2033715" y="4903522"/>
            <a:ext cx="3512539" cy="662772"/>
          </a:xfrm>
          <a:prstGeom prst="homePlate">
            <a:avLst>
              <a:gd name="adj" fmla="val 29234"/>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lIns="7315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ts val="184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Roboto" panose="02000000000000000000" pitchFamily="2" charset="0"/>
                <a:ea typeface="Roboto" panose="02000000000000000000" pitchFamily="2" charset="0"/>
              </a:rPr>
              <a:t>Email for Sending Documents</a:t>
            </a:r>
            <a:endParaRPr lang="en-US" sz="1200" u="none" strike="noStrike" kern="1200" cap="none" spc="0" normalizeH="0" baseline="0" noProof="0" dirty="0">
              <a:ln>
                <a:noFill/>
              </a:ln>
              <a:effectLst/>
              <a:uLnTx/>
              <a:uFillTx/>
              <a:latin typeface="Roboto" panose="02000000000000000000" pitchFamily="2" charset="0"/>
              <a:ea typeface="Roboto" panose="02000000000000000000" pitchFamily="2" charset="0"/>
            </a:endParaRPr>
          </a:p>
        </p:txBody>
      </p:sp>
      <p:sp>
        <p:nvSpPr>
          <p:cNvPr id="24" name="Arrow: Pentagon 83">
            <a:extLst>
              <a:ext uri="{FF2B5EF4-FFF2-40B4-BE49-F238E27FC236}">
                <a16:creationId xmlns:a16="http://schemas.microsoft.com/office/drawing/2014/main" id="{CA806928-AA99-764E-B798-A0CCA10F00DD}"/>
              </a:ext>
            </a:extLst>
          </p:cNvPr>
          <p:cNvSpPr/>
          <p:nvPr/>
        </p:nvSpPr>
        <p:spPr>
          <a:xfrm>
            <a:off x="669573" y="4903521"/>
            <a:ext cx="1879257" cy="662773"/>
          </a:xfrm>
          <a:prstGeom prst="homePlate">
            <a:avLst>
              <a:gd name="adj" fmla="val 29234"/>
            </a:avLst>
          </a:prstGeom>
          <a:solidFill>
            <a:schemeClr val="accent2">
              <a:lumMod val="50000"/>
            </a:schemeClr>
          </a:solidFill>
          <a:ln>
            <a:noFill/>
          </a:ln>
        </p:spPr>
        <p:style>
          <a:lnRef idx="0">
            <a:scrgbClr r="0" g="0" b="0"/>
          </a:lnRef>
          <a:fillRef idx="0">
            <a:scrgbClr r="0" g="0" b="0"/>
          </a:fillRef>
          <a:effectRef idx="0">
            <a:scrgbClr r="0" g="0" b="0"/>
          </a:effectRef>
          <a:fontRef idx="minor">
            <a:schemeClr val="lt1"/>
          </a:fontRef>
        </p:style>
        <p:txBody>
          <a:bodyPr l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ts val="1840"/>
              </a:lnSpc>
              <a:defRPr/>
            </a:pPr>
            <a:r>
              <a:rPr kumimoji="0" lang="en-US" sz="1200" u="none" strike="noStrike" kern="1200" cap="none" spc="0" normalizeH="0" baseline="0" noProof="0" dirty="0">
                <a:ln>
                  <a:noFill/>
                </a:ln>
                <a:effectLst/>
                <a:uLnTx/>
                <a:uFillTx/>
                <a:latin typeface="Roboto" panose="02000000000000000000" pitchFamily="2" charset="0"/>
                <a:ea typeface="Roboto" panose="02000000000000000000" pitchFamily="2" charset="0"/>
              </a:rPr>
              <a:t>Early Days</a:t>
            </a:r>
            <a:endParaRPr lang="en-US" sz="1200" u="none" strike="noStrike" kern="1200" cap="none" spc="0" normalizeH="0" baseline="0" noProof="0" dirty="0">
              <a:ln>
                <a:noFill/>
              </a:ln>
              <a:effectLst/>
              <a:uLnTx/>
              <a:uFillTx/>
              <a:latin typeface="Roboto" panose="02000000000000000000" pitchFamily="2" charset="0"/>
              <a:ea typeface="Roboto" panose="02000000000000000000" pitchFamily="2" charset="0"/>
            </a:endParaRPr>
          </a:p>
        </p:txBody>
      </p:sp>
      <p:sp>
        <p:nvSpPr>
          <p:cNvPr id="89" name="Title 1">
            <a:extLst>
              <a:ext uri="{FF2B5EF4-FFF2-40B4-BE49-F238E27FC236}">
                <a16:creationId xmlns:a16="http://schemas.microsoft.com/office/drawing/2014/main" id="{94D16A34-DE87-6547-88DD-6D31E225503C}"/>
              </a:ext>
            </a:extLst>
          </p:cNvPr>
          <p:cNvSpPr txBox="1">
            <a:spLocks/>
          </p:cNvSpPr>
          <p:nvPr/>
        </p:nvSpPr>
        <p:spPr>
          <a:xfrm>
            <a:off x="666750" y="1632436"/>
            <a:ext cx="10871398" cy="390080"/>
          </a:xfrm>
          <a:prstGeom prst="rect">
            <a:avLst/>
          </a:prstGeom>
        </p:spPr>
        <p:txBody>
          <a:bodyPr lIns="0" anchor="t"/>
          <a:lstStyle>
            <a:lvl1pPr algn="l" defTabSz="914400" rtl="0" eaLnBrk="1" latinLnBrk="0" hangingPunct="1">
              <a:lnSpc>
                <a:spcPct val="90000"/>
              </a:lnSpc>
              <a:spcBef>
                <a:spcPct val="0"/>
              </a:spcBef>
              <a:buNone/>
              <a:defRPr sz="2400" kern="1200">
                <a:solidFill>
                  <a:schemeClr val="accent1"/>
                </a:solidFill>
                <a:latin typeface="+mj-lt"/>
                <a:ea typeface="+mj-ea"/>
                <a:cs typeface="+mj-cs"/>
              </a:defRPr>
            </a:lvl1pPr>
          </a:lstStyle>
          <a:p>
            <a:pPr lvl="0">
              <a:lnSpc>
                <a:spcPts val="2180"/>
              </a:lnSpc>
              <a:spcBef>
                <a:spcPts val="0"/>
              </a:spcBef>
              <a:defRPr/>
            </a:pPr>
            <a:r>
              <a:rPr lang="en-US" altLang="en-US" sz="2000" dirty="0">
                <a:solidFill>
                  <a:schemeClr val="tx1">
                    <a:lumMod val="75000"/>
                    <a:lumOff val="25000"/>
                  </a:schemeClr>
                </a:solidFill>
              </a:rPr>
              <a:t> A Journey in Safety Reporting – From Paper to Less Paper</a:t>
            </a:r>
            <a:endParaRPr lang="en-US" sz="1400" dirty="0">
              <a:solidFill>
                <a:schemeClr val="tx1">
                  <a:lumMod val="75000"/>
                  <a:lumOff val="25000"/>
                </a:schemeClr>
              </a:solidFill>
              <a:latin typeface="Roboto" panose="02000000000000000000" pitchFamily="2" charset="0"/>
              <a:ea typeface="Roboto" panose="02000000000000000000" pitchFamily="2" charset="0"/>
            </a:endParaRPr>
          </a:p>
        </p:txBody>
      </p:sp>
      <p:sp>
        <p:nvSpPr>
          <p:cNvPr id="90" name="Rectangle 2">
            <a:extLst>
              <a:ext uri="{FF2B5EF4-FFF2-40B4-BE49-F238E27FC236}">
                <a16:creationId xmlns:a16="http://schemas.microsoft.com/office/drawing/2014/main" id="{C39876F3-CF54-8843-B4AD-7A93339F77F8}"/>
              </a:ext>
            </a:extLst>
          </p:cNvPr>
          <p:cNvSpPr>
            <a:spLocks noGrp="1" noChangeArrowheads="1"/>
          </p:cNvSpPr>
          <p:nvPr>
            <p:ph type="title"/>
          </p:nvPr>
        </p:nvSpPr>
        <p:spPr>
          <a:xfrm>
            <a:off x="1676400" y="381000"/>
            <a:ext cx="10007600" cy="533400"/>
          </a:xfrm>
        </p:spPr>
        <p:txBody>
          <a:bodyPr/>
          <a:lstStyle/>
          <a:p>
            <a:pPr eaLnBrk="1" hangingPunct="1"/>
            <a:r>
              <a:rPr lang="en-US" altLang="en-US" dirty="0">
                <a:latin typeface="Roboto" panose="02000000000000000000" pitchFamily="2" charset="0"/>
                <a:ea typeface="Roboto" panose="02000000000000000000" pitchFamily="2" charset="0"/>
                <a:cs typeface="Roboto" panose="02000000000000000000" pitchFamily="2" charset="0"/>
              </a:rPr>
              <a:t>A Look Back in Time…</a:t>
            </a:r>
          </a:p>
        </p:txBody>
      </p:sp>
      <p:sp>
        <p:nvSpPr>
          <p:cNvPr id="91" name="Hexagon 90">
            <a:extLst>
              <a:ext uri="{FF2B5EF4-FFF2-40B4-BE49-F238E27FC236}">
                <a16:creationId xmlns:a16="http://schemas.microsoft.com/office/drawing/2014/main" id="{71BF5AC4-DD56-CB41-9CF7-C4A829FE275C}"/>
              </a:ext>
            </a:extLst>
          </p:cNvPr>
          <p:cNvSpPr/>
          <p:nvPr/>
        </p:nvSpPr>
        <p:spPr>
          <a:xfrm>
            <a:off x="8232079" y="2515720"/>
            <a:ext cx="1315645" cy="1126441"/>
          </a:xfrm>
          <a:prstGeom prst="hexagon">
            <a:avLst/>
          </a:prstGeom>
          <a:solidFill>
            <a:schemeClr val="bg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dirty="0">
              <a:solidFill>
                <a:srgbClr val="4D4D4D"/>
              </a:solidFill>
              <a:latin typeface="Roboto" panose="02000000000000000000" pitchFamily="2" charset="0"/>
            </a:endParaRPr>
          </a:p>
        </p:txBody>
      </p:sp>
      <p:sp>
        <p:nvSpPr>
          <p:cNvPr id="92" name="TextBox 7">
            <a:extLst>
              <a:ext uri="{FF2B5EF4-FFF2-40B4-BE49-F238E27FC236}">
                <a16:creationId xmlns:a16="http://schemas.microsoft.com/office/drawing/2014/main" id="{5F970258-361F-3E41-9EFD-E9F7D398A93F}"/>
              </a:ext>
            </a:extLst>
          </p:cNvPr>
          <p:cNvSpPr txBox="1"/>
          <p:nvPr/>
        </p:nvSpPr>
        <p:spPr>
          <a:xfrm>
            <a:off x="7915575" y="3804386"/>
            <a:ext cx="2109009" cy="55662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880"/>
              </a:lnSpc>
              <a:spcBef>
                <a:spcPts val="0"/>
              </a:spcBef>
              <a:spcAft>
                <a:spcPts val="0"/>
              </a:spcAft>
              <a:buClrTx/>
              <a:buSzTx/>
              <a:buFontTx/>
              <a:buNone/>
              <a:tabLst/>
              <a:defRPr/>
            </a:pPr>
            <a:r>
              <a:rPr kumimoji="0" lang="en-GB" sz="1200" b="1"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rPr>
              <a:t>Process and System Alignment</a:t>
            </a:r>
          </a:p>
        </p:txBody>
      </p:sp>
      <p:sp>
        <p:nvSpPr>
          <p:cNvPr id="99" name="Hexagon 98">
            <a:extLst>
              <a:ext uri="{FF2B5EF4-FFF2-40B4-BE49-F238E27FC236}">
                <a16:creationId xmlns:a16="http://schemas.microsoft.com/office/drawing/2014/main" id="{99B2E96A-79D6-7A46-B947-6E7F45ED8882}"/>
              </a:ext>
            </a:extLst>
          </p:cNvPr>
          <p:cNvSpPr/>
          <p:nvPr/>
        </p:nvSpPr>
        <p:spPr>
          <a:xfrm>
            <a:off x="10126837" y="2515720"/>
            <a:ext cx="1315645" cy="1126441"/>
          </a:xfrm>
          <a:prstGeom prst="hexagon">
            <a:avLst/>
          </a:prstGeom>
          <a:solidFill>
            <a:schemeClr val="bg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dirty="0">
              <a:solidFill>
                <a:srgbClr val="4D4D4D"/>
              </a:solidFill>
              <a:latin typeface="Roboto" panose="02000000000000000000" pitchFamily="2" charset="0"/>
            </a:endParaRPr>
          </a:p>
        </p:txBody>
      </p:sp>
      <p:sp>
        <p:nvSpPr>
          <p:cNvPr id="100" name="TextBox 7">
            <a:extLst>
              <a:ext uri="{FF2B5EF4-FFF2-40B4-BE49-F238E27FC236}">
                <a16:creationId xmlns:a16="http://schemas.microsoft.com/office/drawing/2014/main" id="{76A22184-7777-F344-B08B-E52DFBA64A08}"/>
              </a:ext>
            </a:extLst>
          </p:cNvPr>
          <p:cNvSpPr txBox="1"/>
          <p:nvPr/>
        </p:nvSpPr>
        <p:spPr>
          <a:xfrm>
            <a:off x="9810333" y="3804386"/>
            <a:ext cx="2109009" cy="31297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880"/>
              </a:lnSpc>
              <a:spcBef>
                <a:spcPts val="0"/>
              </a:spcBef>
              <a:spcAft>
                <a:spcPts val="0"/>
              </a:spcAft>
              <a:buClrTx/>
              <a:buSzTx/>
              <a:buFontTx/>
              <a:buNone/>
              <a:tabLst/>
              <a:defRPr/>
            </a:pPr>
            <a:r>
              <a:rPr kumimoji="0" lang="en-GB" sz="1200" b="1"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rPr>
              <a:t>Industry Issue</a:t>
            </a:r>
          </a:p>
        </p:txBody>
      </p:sp>
      <p:pic>
        <p:nvPicPr>
          <p:cNvPr id="110" name="Graphic 109">
            <a:extLst>
              <a:ext uri="{FF2B5EF4-FFF2-40B4-BE49-F238E27FC236}">
                <a16:creationId xmlns:a16="http://schemas.microsoft.com/office/drawing/2014/main" id="{C3E05BB5-898F-FD4B-A1F6-380251DF5F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5547" y="2833307"/>
            <a:ext cx="586303" cy="513015"/>
          </a:xfrm>
          <a:prstGeom prst="rect">
            <a:avLst/>
          </a:prstGeom>
        </p:spPr>
      </p:pic>
      <p:grpSp>
        <p:nvGrpSpPr>
          <p:cNvPr id="113" name="Group 112">
            <a:extLst>
              <a:ext uri="{FF2B5EF4-FFF2-40B4-BE49-F238E27FC236}">
                <a16:creationId xmlns:a16="http://schemas.microsoft.com/office/drawing/2014/main" id="{2DC68DCC-0409-494F-A14F-40D2ED58FE4E}"/>
              </a:ext>
            </a:extLst>
          </p:cNvPr>
          <p:cNvGrpSpPr/>
          <p:nvPr/>
        </p:nvGrpSpPr>
        <p:grpSpPr>
          <a:xfrm>
            <a:off x="2908585" y="2904784"/>
            <a:ext cx="521644" cy="462366"/>
            <a:chOff x="9547335" y="1705885"/>
            <a:chExt cx="1141392" cy="1011688"/>
          </a:xfrm>
        </p:grpSpPr>
        <p:sp>
          <p:nvSpPr>
            <p:cNvPr id="119" name="Freeform: Shape 262">
              <a:extLst>
                <a:ext uri="{FF2B5EF4-FFF2-40B4-BE49-F238E27FC236}">
                  <a16:creationId xmlns:a16="http://schemas.microsoft.com/office/drawing/2014/main" id="{135415EC-2954-C045-99E6-498137109DBC}"/>
                </a:ext>
              </a:extLst>
            </p:cNvPr>
            <p:cNvSpPr/>
            <p:nvPr/>
          </p:nvSpPr>
          <p:spPr>
            <a:xfrm>
              <a:off x="9547335" y="1705885"/>
              <a:ext cx="1141392" cy="830103"/>
            </a:xfrm>
            <a:custGeom>
              <a:avLst/>
              <a:gdLst>
                <a:gd name="connsiteX0" fmla="*/ 58751 w 1292522"/>
                <a:gd name="connsiteY0" fmla="*/ 940016 h 940016"/>
                <a:gd name="connsiteX1" fmla="*/ 1233771 w 1292522"/>
                <a:gd name="connsiteY1" fmla="*/ 940016 h 940016"/>
                <a:gd name="connsiteX2" fmla="*/ 1292522 w 1292522"/>
                <a:gd name="connsiteY2" fmla="*/ 881265 h 940016"/>
                <a:gd name="connsiteX3" fmla="*/ 1292522 w 1292522"/>
                <a:gd name="connsiteY3" fmla="*/ 58751 h 940016"/>
                <a:gd name="connsiteX4" fmla="*/ 1233771 w 1292522"/>
                <a:gd name="connsiteY4" fmla="*/ 0 h 940016"/>
                <a:gd name="connsiteX5" fmla="*/ 58751 w 1292522"/>
                <a:gd name="connsiteY5" fmla="*/ 0 h 940016"/>
                <a:gd name="connsiteX6" fmla="*/ 0 w 1292522"/>
                <a:gd name="connsiteY6" fmla="*/ 58751 h 940016"/>
                <a:gd name="connsiteX7" fmla="*/ 0 w 1292522"/>
                <a:gd name="connsiteY7" fmla="*/ 881265 h 940016"/>
                <a:gd name="connsiteX8" fmla="*/ 58751 w 1292522"/>
                <a:gd name="connsiteY8" fmla="*/ 940016 h 9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2522" h="940016">
                  <a:moveTo>
                    <a:pt x="58751" y="940016"/>
                  </a:moveTo>
                  <a:lnTo>
                    <a:pt x="1233771" y="940016"/>
                  </a:lnTo>
                  <a:cubicBezTo>
                    <a:pt x="1266084" y="940016"/>
                    <a:pt x="1292522" y="913578"/>
                    <a:pt x="1292522" y="881265"/>
                  </a:cubicBezTo>
                  <a:lnTo>
                    <a:pt x="1292522" y="58751"/>
                  </a:lnTo>
                  <a:cubicBezTo>
                    <a:pt x="1292522" y="26438"/>
                    <a:pt x="1266084" y="0"/>
                    <a:pt x="1233771" y="0"/>
                  </a:cubicBezTo>
                  <a:lnTo>
                    <a:pt x="58751" y="0"/>
                  </a:lnTo>
                  <a:cubicBezTo>
                    <a:pt x="26438" y="0"/>
                    <a:pt x="0" y="26438"/>
                    <a:pt x="0" y="58751"/>
                  </a:cubicBezTo>
                  <a:lnTo>
                    <a:pt x="0" y="881265"/>
                  </a:lnTo>
                  <a:cubicBezTo>
                    <a:pt x="0" y="913578"/>
                    <a:pt x="26438" y="940016"/>
                    <a:pt x="58751" y="940016"/>
                  </a:cubicBezTo>
                  <a:close/>
                </a:path>
              </a:pathLst>
            </a:custGeom>
            <a:noFill/>
            <a:ln w="12700" cap="flat">
              <a:solidFill>
                <a:srgbClr val="026C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20" name="Freeform: Shape 263">
              <a:extLst>
                <a:ext uri="{FF2B5EF4-FFF2-40B4-BE49-F238E27FC236}">
                  <a16:creationId xmlns:a16="http://schemas.microsoft.com/office/drawing/2014/main" id="{5C30F07E-5C1A-654D-BDA4-D3107F295E9C}"/>
                </a:ext>
              </a:extLst>
            </p:cNvPr>
            <p:cNvSpPr/>
            <p:nvPr/>
          </p:nvSpPr>
          <p:spPr>
            <a:xfrm>
              <a:off x="10195853" y="2535988"/>
              <a:ext cx="25941" cy="155644"/>
            </a:xfrm>
            <a:custGeom>
              <a:avLst/>
              <a:gdLst>
                <a:gd name="connsiteX0" fmla="*/ 0 w 0"/>
                <a:gd name="connsiteY0" fmla="*/ 176253 h 176253"/>
                <a:gd name="connsiteX1" fmla="*/ 0 w 0"/>
                <a:gd name="connsiteY1" fmla="*/ 0 h 176253"/>
              </a:gdLst>
              <a:ahLst/>
              <a:cxnLst>
                <a:cxn ang="0">
                  <a:pos x="connsiteX0" y="connsiteY0"/>
                </a:cxn>
                <a:cxn ang="0">
                  <a:pos x="connsiteX1" y="connsiteY1"/>
                </a:cxn>
              </a:cxnLst>
              <a:rect l="l" t="t" r="r" b="b"/>
              <a:pathLst>
                <a:path h="176253">
                  <a:moveTo>
                    <a:pt x="0" y="176253"/>
                  </a:moveTo>
                  <a:lnTo>
                    <a:pt x="0" y="0"/>
                  </a:lnTo>
                </a:path>
              </a:pathLst>
            </a:custGeom>
            <a:ln w="12700" cap="flat">
              <a:solidFill>
                <a:srgbClr val="026C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21" name="Freeform: Shape 264">
              <a:extLst>
                <a:ext uri="{FF2B5EF4-FFF2-40B4-BE49-F238E27FC236}">
                  <a16:creationId xmlns:a16="http://schemas.microsoft.com/office/drawing/2014/main" id="{88D2E4FC-897D-4E48-A88D-FD498636E708}"/>
                </a:ext>
              </a:extLst>
            </p:cNvPr>
            <p:cNvSpPr/>
            <p:nvPr/>
          </p:nvSpPr>
          <p:spPr>
            <a:xfrm>
              <a:off x="10040208" y="2535988"/>
              <a:ext cx="25941" cy="155644"/>
            </a:xfrm>
            <a:custGeom>
              <a:avLst/>
              <a:gdLst>
                <a:gd name="connsiteX0" fmla="*/ 0 w 0"/>
                <a:gd name="connsiteY0" fmla="*/ 0 h 176253"/>
                <a:gd name="connsiteX1" fmla="*/ 0 w 0"/>
                <a:gd name="connsiteY1" fmla="*/ 176253 h 176253"/>
              </a:gdLst>
              <a:ahLst/>
              <a:cxnLst>
                <a:cxn ang="0">
                  <a:pos x="connsiteX0" y="connsiteY0"/>
                </a:cxn>
                <a:cxn ang="0">
                  <a:pos x="connsiteX1" y="connsiteY1"/>
                </a:cxn>
              </a:cxnLst>
              <a:rect l="l" t="t" r="r" b="b"/>
              <a:pathLst>
                <a:path h="176253">
                  <a:moveTo>
                    <a:pt x="0" y="0"/>
                  </a:moveTo>
                  <a:lnTo>
                    <a:pt x="0" y="176253"/>
                  </a:lnTo>
                </a:path>
              </a:pathLst>
            </a:custGeom>
            <a:ln w="12700" cap="flat">
              <a:solidFill>
                <a:srgbClr val="026C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22" name="Freeform: Shape 265">
              <a:extLst>
                <a:ext uri="{FF2B5EF4-FFF2-40B4-BE49-F238E27FC236}">
                  <a16:creationId xmlns:a16="http://schemas.microsoft.com/office/drawing/2014/main" id="{511F513B-8821-994C-934C-DEDB8E21CB9C}"/>
                </a:ext>
              </a:extLst>
            </p:cNvPr>
            <p:cNvSpPr/>
            <p:nvPr/>
          </p:nvSpPr>
          <p:spPr>
            <a:xfrm>
              <a:off x="9884564" y="2691632"/>
              <a:ext cx="466933" cy="25941"/>
            </a:xfrm>
            <a:custGeom>
              <a:avLst/>
              <a:gdLst>
                <a:gd name="connsiteX0" fmla="*/ 528759 w 528759"/>
                <a:gd name="connsiteY0" fmla="*/ 0 h 0"/>
                <a:gd name="connsiteX1" fmla="*/ 0 w 528759"/>
                <a:gd name="connsiteY1" fmla="*/ 0 h 0"/>
              </a:gdLst>
              <a:ahLst/>
              <a:cxnLst>
                <a:cxn ang="0">
                  <a:pos x="connsiteX0" y="connsiteY0"/>
                </a:cxn>
                <a:cxn ang="0">
                  <a:pos x="connsiteX1" y="connsiteY1"/>
                </a:cxn>
              </a:cxnLst>
              <a:rect l="l" t="t" r="r" b="b"/>
              <a:pathLst>
                <a:path w="528759">
                  <a:moveTo>
                    <a:pt x="528759" y="0"/>
                  </a:moveTo>
                  <a:lnTo>
                    <a:pt x="0" y="0"/>
                  </a:lnTo>
                </a:path>
              </a:pathLst>
            </a:custGeom>
            <a:ln w="12700" cap="flat">
              <a:solidFill>
                <a:srgbClr val="026C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23" name="Freeform: Shape 266">
              <a:extLst>
                <a:ext uri="{FF2B5EF4-FFF2-40B4-BE49-F238E27FC236}">
                  <a16:creationId xmlns:a16="http://schemas.microsoft.com/office/drawing/2014/main" id="{A45ADB0F-47C0-A342-B220-15D1301BD99A}"/>
                </a:ext>
              </a:extLst>
            </p:cNvPr>
            <p:cNvSpPr/>
            <p:nvPr/>
          </p:nvSpPr>
          <p:spPr>
            <a:xfrm>
              <a:off x="9547335" y="2380343"/>
              <a:ext cx="1141392" cy="25941"/>
            </a:xfrm>
            <a:custGeom>
              <a:avLst/>
              <a:gdLst>
                <a:gd name="connsiteX0" fmla="*/ 1292522 w 1292522"/>
                <a:gd name="connsiteY0" fmla="*/ 0 h 0"/>
                <a:gd name="connsiteX1" fmla="*/ 0 w 1292522"/>
                <a:gd name="connsiteY1" fmla="*/ 0 h 0"/>
              </a:gdLst>
              <a:ahLst/>
              <a:cxnLst>
                <a:cxn ang="0">
                  <a:pos x="connsiteX0" y="connsiteY0"/>
                </a:cxn>
                <a:cxn ang="0">
                  <a:pos x="connsiteX1" y="connsiteY1"/>
                </a:cxn>
              </a:cxnLst>
              <a:rect l="l" t="t" r="r" b="b"/>
              <a:pathLst>
                <a:path w="1292522">
                  <a:moveTo>
                    <a:pt x="1292522" y="0"/>
                  </a:moveTo>
                  <a:lnTo>
                    <a:pt x="0" y="0"/>
                  </a:lnTo>
                </a:path>
              </a:pathLst>
            </a:custGeom>
            <a:ln w="12700" cap="flat">
              <a:solidFill>
                <a:srgbClr val="026C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24" name="Freeform: Shape 267">
              <a:extLst>
                <a:ext uri="{FF2B5EF4-FFF2-40B4-BE49-F238E27FC236}">
                  <a16:creationId xmlns:a16="http://schemas.microsoft.com/office/drawing/2014/main" id="{4E19788F-77D2-B94E-A022-EF2252346B7F}"/>
                </a:ext>
              </a:extLst>
            </p:cNvPr>
            <p:cNvSpPr/>
            <p:nvPr/>
          </p:nvSpPr>
          <p:spPr>
            <a:xfrm>
              <a:off x="10092090" y="2458165"/>
              <a:ext cx="51881" cy="25941"/>
            </a:xfrm>
            <a:custGeom>
              <a:avLst/>
              <a:gdLst>
                <a:gd name="connsiteX0" fmla="*/ 58751 w 58751"/>
                <a:gd name="connsiteY0" fmla="*/ 0 h 0"/>
                <a:gd name="connsiteX1" fmla="*/ 0 w 58751"/>
                <a:gd name="connsiteY1" fmla="*/ 0 h 0"/>
              </a:gdLst>
              <a:ahLst/>
              <a:cxnLst>
                <a:cxn ang="0">
                  <a:pos x="connsiteX0" y="connsiteY0"/>
                </a:cxn>
                <a:cxn ang="0">
                  <a:pos x="connsiteX1" y="connsiteY1"/>
                </a:cxn>
              </a:cxnLst>
              <a:rect l="l" t="t" r="r" b="b"/>
              <a:pathLst>
                <a:path w="58751">
                  <a:moveTo>
                    <a:pt x="58751" y="0"/>
                  </a:moveTo>
                  <a:lnTo>
                    <a:pt x="0" y="0"/>
                  </a:lnTo>
                </a:path>
              </a:pathLst>
            </a:custGeom>
            <a:ln w="12700" cap="flat">
              <a:solidFill>
                <a:srgbClr val="026C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grpSp>
      <p:pic>
        <p:nvPicPr>
          <p:cNvPr id="125" name="Graphic 124">
            <a:extLst>
              <a:ext uri="{FF2B5EF4-FFF2-40B4-BE49-F238E27FC236}">
                <a16:creationId xmlns:a16="http://schemas.microsoft.com/office/drawing/2014/main" id="{8938521A-B89A-8345-9064-07B7B9F89B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14934" y="2935396"/>
            <a:ext cx="285234" cy="249580"/>
          </a:xfrm>
          <a:prstGeom prst="rect">
            <a:avLst/>
          </a:prstGeom>
        </p:spPr>
      </p:pic>
      <p:pic>
        <p:nvPicPr>
          <p:cNvPr id="126" name="Graphic 125">
            <a:extLst>
              <a:ext uri="{FF2B5EF4-FFF2-40B4-BE49-F238E27FC236}">
                <a16:creationId xmlns:a16="http://schemas.microsoft.com/office/drawing/2014/main" id="{8512DBC1-03DD-2941-A0A7-F9BDE39185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09508" y="2766883"/>
            <a:ext cx="585948" cy="625006"/>
          </a:xfrm>
          <a:prstGeom prst="rect">
            <a:avLst/>
          </a:prstGeom>
        </p:spPr>
      </p:pic>
      <p:pic>
        <p:nvPicPr>
          <p:cNvPr id="127" name="Graphic 126">
            <a:extLst>
              <a:ext uri="{FF2B5EF4-FFF2-40B4-BE49-F238E27FC236}">
                <a16:creationId xmlns:a16="http://schemas.microsoft.com/office/drawing/2014/main" id="{0500B965-58AF-7044-954A-3D3A21F4A3A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65638" y="2772484"/>
            <a:ext cx="592964" cy="567184"/>
          </a:xfrm>
          <a:prstGeom prst="rect">
            <a:avLst/>
          </a:prstGeom>
        </p:spPr>
      </p:pic>
      <p:pic>
        <p:nvPicPr>
          <p:cNvPr id="128" name="Graphic 127">
            <a:extLst>
              <a:ext uri="{FF2B5EF4-FFF2-40B4-BE49-F238E27FC236}">
                <a16:creationId xmlns:a16="http://schemas.microsoft.com/office/drawing/2014/main" id="{43A58226-E8CB-2348-B226-579CE26599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04336" y="2793652"/>
            <a:ext cx="598841" cy="559784"/>
          </a:xfrm>
          <a:prstGeom prst="rect">
            <a:avLst/>
          </a:prstGeom>
        </p:spPr>
      </p:pic>
      <p:grpSp>
        <p:nvGrpSpPr>
          <p:cNvPr id="129" name="Group 128">
            <a:extLst>
              <a:ext uri="{FF2B5EF4-FFF2-40B4-BE49-F238E27FC236}">
                <a16:creationId xmlns:a16="http://schemas.microsoft.com/office/drawing/2014/main" id="{DCAC9C73-8C2B-624D-A994-1492627CE497}"/>
              </a:ext>
            </a:extLst>
          </p:cNvPr>
          <p:cNvGrpSpPr/>
          <p:nvPr/>
        </p:nvGrpSpPr>
        <p:grpSpPr>
          <a:xfrm>
            <a:off x="10512896" y="2802033"/>
            <a:ext cx="543527" cy="555880"/>
            <a:chOff x="8914762" y="5190426"/>
            <a:chExt cx="361153" cy="369361"/>
          </a:xfrm>
        </p:grpSpPr>
        <p:sp>
          <p:nvSpPr>
            <p:cNvPr id="130" name="Freeform: Shape 75">
              <a:extLst>
                <a:ext uri="{FF2B5EF4-FFF2-40B4-BE49-F238E27FC236}">
                  <a16:creationId xmlns:a16="http://schemas.microsoft.com/office/drawing/2014/main" id="{008F588C-48A6-EB41-BE85-CFC82B5FC34E}"/>
                </a:ext>
              </a:extLst>
            </p:cNvPr>
            <p:cNvSpPr/>
            <p:nvPr/>
          </p:nvSpPr>
          <p:spPr>
            <a:xfrm>
              <a:off x="9013258" y="5362794"/>
              <a:ext cx="164160" cy="147744"/>
            </a:xfrm>
            <a:custGeom>
              <a:avLst/>
              <a:gdLst>
                <a:gd name="connsiteX0" fmla="*/ 152400 w 190500"/>
                <a:gd name="connsiteY0" fmla="*/ 171450 h 171450"/>
                <a:gd name="connsiteX1" fmla="*/ 190500 w 190500"/>
                <a:gd name="connsiteY1" fmla="*/ 133350 h 171450"/>
                <a:gd name="connsiteX2" fmla="*/ 190500 w 190500"/>
                <a:gd name="connsiteY2" fmla="*/ 47625 h 171450"/>
                <a:gd name="connsiteX3" fmla="*/ 95250 w 190500"/>
                <a:gd name="connsiteY3" fmla="*/ 0 h 171450"/>
                <a:gd name="connsiteX4" fmla="*/ 0 w 190500"/>
                <a:gd name="connsiteY4" fmla="*/ 47625 h 171450"/>
                <a:gd name="connsiteX5" fmla="*/ 0 w 190500"/>
                <a:gd name="connsiteY5" fmla="*/ 133350 h 171450"/>
                <a:gd name="connsiteX6" fmla="*/ 38100 w 190500"/>
                <a:gd name="connsiteY6" fmla="*/ 1714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0" h="171450">
                  <a:moveTo>
                    <a:pt x="152400" y="171450"/>
                  </a:moveTo>
                  <a:cubicBezTo>
                    <a:pt x="172974" y="171450"/>
                    <a:pt x="190500" y="151924"/>
                    <a:pt x="190500" y="133350"/>
                  </a:cubicBezTo>
                  <a:lnTo>
                    <a:pt x="190500" y="47625"/>
                  </a:lnTo>
                  <a:cubicBezTo>
                    <a:pt x="190500" y="16193"/>
                    <a:pt x="128302" y="0"/>
                    <a:pt x="95250" y="0"/>
                  </a:cubicBezTo>
                  <a:cubicBezTo>
                    <a:pt x="62198" y="0"/>
                    <a:pt x="0" y="16193"/>
                    <a:pt x="0" y="47625"/>
                  </a:cubicBezTo>
                  <a:lnTo>
                    <a:pt x="0" y="133350"/>
                  </a:lnTo>
                  <a:cubicBezTo>
                    <a:pt x="0" y="151924"/>
                    <a:pt x="17526" y="171450"/>
                    <a:pt x="38100" y="171450"/>
                  </a:cubicBezTo>
                </a:path>
              </a:pathLst>
            </a:custGeom>
            <a:noFill/>
            <a:ln w="12700" cap="flat">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31" name="Freeform: Shape 76">
              <a:extLst>
                <a:ext uri="{FF2B5EF4-FFF2-40B4-BE49-F238E27FC236}">
                  <a16:creationId xmlns:a16="http://schemas.microsoft.com/office/drawing/2014/main" id="{1ECE8573-24C8-4240-9666-475C40A3453D}"/>
                </a:ext>
              </a:extLst>
            </p:cNvPr>
            <p:cNvSpPr/>
            <p:nvPr/>
          </p:nvSpPr>
          <p:spPr>
            <a:xfrm>
              <a:off x="9193835" y="5387419"/>
              <a:ext cx="82080" cy="139536"/>
            </a:xfrm>
            <a:custGeom>
              <a:avLst/>
              <a:gdLst>
                <a:gd name="connsiteX0" fmla="*/ 57150 w 95250"/>
                <a:gd name="connsiteY0" fmla="*/ 161925 h 161925"/>
                <a:gd name="connsiteX1" fmla="*/ 95250 w 95250"/>
                <a:gd name="connsiteY1" fmla="*/ 133350 h 161925"/>
                <a:gd name="connsiteX2" fmla="*/ 95250 w 95250"/>
                <a:gd name="connsiteY2" fmla="*/ 47625 h 161925"/>
                <a:gd name="connsiteX3" fmla="*/ 9525 w 95250"/>
                <a:gd name="connsiteY3" fmla="*/ 0 h 161925"/>
                <a:gd name="connsiteX4" fmla="*/ 0 w 95250"/>
                <a:gd name="connsiteY4" fmla="*/ 476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61925">
                  <a:moveTo>
                    <a:pt x="57150" y="161925"/>
                  </a:moveTo>
                  <a:cubicBezTo>
                    <a:pt x="75724" y="161925"/>
                    <a:pt x="95250" y="151924"/>
                    <a:pt x="95250" y="133350"/>
                  </a:cubicBezTo>
                  <a:lnTo>
                    <a:pt x="95250" y="47625"/>
                  </a:lnTo>
                  <a:cubicBezTo>
                    <a:pt x="95250" y="16193"/>
                    <a:pt x="39338" y="0"/>
                    <a:pt x="9525" y="0"/>
                  </a:cubicBezTo>
                  <a:cubicBezTo>
                    <a:pt x="6572" y="0"/>
                    <a:pt x="3334" y="191"/>
                    <a:pt x="0" y="476"/>
                  </a:cubicBezTo>
                </a:path>
              </a:pathLst>
            </a:custGeom>
            <a:noFill/>
            <a:ln w="12700" cap="flat">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32" name="Freeform: Shape 77">
              <a:extLst>
                <a:ext uri="{FF2B5EF4-FFF2-40B4-BE49-F238E27FC236}">
                  <a16:creationId xmlns:a16="http://schemas.microsoft.com/office/drawing/2014/main" id="{3FEC02D6-C0B8-894F-B2C9-01D98B648DFB}"/>
                </a:ext>
              </a:extLst>
            </p:cNvPr>
            <p:cNvSpPr/>
            <p:nvPr/>
          </p:nvSpPr>
          <p:spPr>
            <a:xfrm>
              <a:off x="9062506" y="5264298"/>
              <a:ext cx="65664" cy="73872"/>
            </a:xfrm>
            <a:custGeom>
              <a:avLst/>
              <a:gdLst>
                <a:gd name="connsiteX0" fmla="*/ 38100 w 76200"/>
                <a:gd name="connsiteY0" fmla="*/ 85725 h 85725"/>
                <a:gd name="connsiteX1" fmla="*/ 76200 w 76200"/>
                <a:gd name="connsiteY1" fmla="*/ 51435 h 85725"/>
                <a:gd name="connsiteX2" fmla="*/ 76200 w 76200"/>
                <a:gd name="connsiteY2" fmla="*/ 34290 h 85725"/>
                <a:gd name="connsiteX3" fmla="*/ 38100 w 76200"/>
                <a:gd name="connsiteY3" fmla="*/ 0 h 85725"/>
                <a:gd name="connsiteX4" fmla="*/ 0 w 76200"/>
                <a:gd name="connsiteY4" fmla="*/ 34290 h 85725"/>
                <a:gd name="connsiteX5" fmla="*/ 0 w 76200"/>
                <a:gd name="connsiteY5" fmla="*/ 51435 h 85725"/>
                <a:gd name="connsiteX6" fmla="*/ 38100 w 76200"/>
                <a:gd name="connsiteY6" fmla="*/ 8572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85725">
                  <a:moveTo>
                    <a:pt x="38100" y="85725"/>
                  </a:moveTo>
                  <a:cubicBezTo>
                    <a:pt x="60293" y="85725"/>
                    <a:pt x="76200" y="71723"/>
                    <a:pt x="76200" y="51435"/>
                  </a:cubicBezTo>
                  <a:lnTo>
                    <a:pt x="76200" y="34290"/>
                  </a:lnTo>
                  <a:cubicBezTo>
                    <a:pt x="76200" y="14002"/>
                    <a:pt x="60293" y="0"/>
                    <a:pt x="38100" y="0"/>
                  </a:cubicBezTo>
                  <a:cubicBezTo>
                    <a:pt x="15907" y="0"/>
                    <a:pt x="0" y="14002"/>
                    <a:pt x="0" y="34290"/>
                  </a:cubicBezTo>
                  <a:lnTo>
                    <a:pt x="0" y="51435"/>
                  </a:lnTo>
                  <a:cubicBezTo>
                    <a:pt x="0" y="71723"/>
                    <a:pt x="15907" y="85725"/>
                    <a:pt x="38100" y="85725"/>
                  </a:cubicBezTo>
                  <a:close/>
                </a:path>
              </a:pathLst>
            </a:custGeom>
            <a:noFill/>
            <a:ln w="12700" cap="flat">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33" name="Freeform: Shape 78">
              <a:extLst>
                <a:ext uri="{FF2B5EF4-FFF2-40B4-BE49-F238E27FC236}">
                  <a16:creationId xmlns:a16="http://schemas.microsoft.com/office/drawing/2014/main" id="{9758E088-A3AC-3842-A4FC-F425BB41B5EC}"/>
                </a:ext>
              </a:extLst>
            </p:cNvPr>
            <p:cNvSpPr/>
            <p:nvPr/>
          </p:nvSpPr>
          <p:spPr>
            <a:xfrm>
              <a:off x="9243083" y="5444875"/>
              <a:ext cx="8208" cy="114912"/>
            </a:xfrm>
            <a:custGeom>
              <a:avLst/>
              <a:gdLst>
                <a:gd name="connsiteX0" fmla="*/ 0 w 0"/>
                <a:gd name="connsiteY0" fmla="*/ 133350 h 133350"/>
                <a:gd name="connsiteX1" fmla="*/ 0 w 0"/>
                <a:gd name="connsiteY1" fmla="*/ 0 h 133350"/>
              </a:gdLst>
              <a:ahLst/>
              <a:cxnLst>
                <a:cxn ang="0">
                  <a:pos x="connsiteX0" y="connsiteY0"/>
                </a:cxn>
                <a:cxn ang="0">
                  <a:pos x="connsiteX1" y="connsiteY1"/>
                </a:cxn>
              </a:cxnLst>
              <a:rect l="l" t="t" r="r" b="b"/>
              <a:pathLst>
                <a:path h="133350">
                  <a:moveTo>
                    <a:pt x="0" y="133350"/>
                  </a:moveTo>
                  <a:lnTo>
                    <a:pt x="0" y="0"/>
                  </a:lnTo>
                </a:path>
              </a:pathLst>
            </a:custGeom>
            <a:ln w="12700" cap="flat">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34" name="Freeform: Shape 79">
              <a:extLst>
                <a:ext uri="{FF2B5EF4-FFF2-40B4-BE49-F238E27FC236}">
                  <a16:creationId xmlns:a16="http://schemas.microsoft.com/office/drawing/2014/main" id="{9079AA4E-9D64-CC4A-8A20-5395CA6CE227}"/>
                </a:ext>
              </a:extLst>
            </p:cNvPr>
            <p:cNvSpPr/>
            <p:nvPr/>
          </p:nvSpPr>
          <p:spPr>
            <a:xfrm>
              <a:off x="9144587" y="5420251"/>
              <a:ext cx="8208" cy="139536"/>
            </a:xfrm>
            <a:custGeom>
              <a:avLst/>
              <a:gdLst>
                <a:gd name="connsiteX0" fmla="*/ 0 w 0"/>
                <a:gd name="connsiteY0" fmla="*/ 161925 h 161925"/>
                <a:gd name="connsiteX1" fmla="*/ 0 w 0"/>
                <a:gd name="connsiteY1" fmla="*/ 0 h 161925"/>
              </a:gdLst>
              <a:ahLst/>
              <a:cxnLst>
                <a:cxn ang="0">
                  <a:pos x="connsiteX0" y="connsiteY0"/>
                </a:cxn>
                <a:cxn ang="0">
                  <a:pos x="connsiteX1" y="connsiteY1"/>
                </a:cxn>
              </a:cxnLst>
              <a:rect l="l" t="t" r="r" b="b"/>
              <a:pathLst>
                <a:path h="161925">
                  <a:moveTo>
                    <a:pt x="0" y="161925"/>
                  </a:moveTo>
                  <a:lnTo>
                    <a:pt x="0" y="0"/>
                  </a:lnTo>
                </a:path>
              </a:pathLst>
            </a:custGeom>
            <a:ln w="12700" cap="flat">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35" name="Freeform: Shape 80">
              <a:extLst>
                <a:ext uri="{FF2B5EF4-FFF2-40B4-BE49-F238E27FC236}">
                  <a16:creationId xmlns:a16="http://schemas.microsoft.com/office/drawing/2014/main" id="{9068489F-1DAE-D24E-BD51-C87AA0577745}"/>
                </a:ext>
              </a:extLst>
            </p:cNvPr>
            <p:cNvSpPr/>
            <p:nvPr/>
          </p:nvSpPr>
          <p:spPr>
            <a:xfrm>
              <a:off x="9046090" y="5420251"/>
              <a:ext cx="8208" cy="139536"/>
            </a:xfrm>
            <a:custGeom>
              <a:avLst/>
              <a:gdLst>
                <a:gd name="connsiteX0" fmla="*/ 0 w 0"/>
                <a:gd name="connsiteY0" fmla="*/ 0 h 161925"/>
                <a:gd name="connsiteX1" fmla="*/ 0 w 0"/>
                <a:gd name="connsiteY1" fmla="*/ 161925 h 161925"/>
              </a:gdLst>
              <a:ahLst/>
              <a:cxnLst>
                <a:cxn ang="0">
                  <a:pos x="connsiteX0" y="connsiteY0"/>
                </a:cxn>
                <a:cxn ang="0">
                  <a:pos x="connsiteX1" y="connsiteY1"/>
                </a:cxn>
              </a:cxnLst>
              <a:rect l="l" t="t" r="r" b="b"/>
              <a:pathLst>
                <a:path h="161925">
                  <a:moveTo>
                    <a:pt x="0" y="0"/>
                  </a:moveTo>
                  <a:lnTo>
                    <a:pt x="0" y="161925"/>
                  </a:lnTo>
                </a:path>
              </a:pathLst>
            </a:custGeom>
            <a:ln w="12700" cap="flat">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36" name="Freeform: Shape 81">
              <a:extLst>
                <a:ext uri="{FF2B5EF4-FFF2-40B4-BE49-F238E27FC236}">
                  <a16:creationId xmlns:a16="http://schemas.microsoft.com/office/drawing/2014/main" id="{E8C4A2C9-4C08-8D4E-834A-5134C34A5EDE}"/>
                </a:ext>
              </a:extLst>
            </p:cNvPr>
            <p:cNvSpPr/>
            <p:nvPr/>
          </p:nvSpPr>
          <p:spPr>
            <a:xfrm>
              <a:off x="9177419" y="5288922"/>
              <a:ext cx="65664" cy="73872"/>
            </a:xfrm>
            <a:custGeom>
              <a:avLst/>
              <a:gdLst>
                <a:gd name="connsiteX0" fmla="*/ 38100 w 76200"/>
                <a:gd name="connsiteY0" fmla="*/ 85725 h 85725"/>
                <a:gd name="connsiteX1" fmla="*/ 76200 w 76200"/>
                <a:gd name="connsiteY1" fmla="*/ 51435 h 85725"/>
                <a:gd name="connsiteX2" fmla="*/ 76200 w 76200"/>
                <a:gd name="connsiteY2" fmla="*/ 34290 h 85725"/>
                <a:gd name="connsiteX3" fmla="*/ 38100 w 76200"/>
                <a:gd name="connsiteY3" fmla="*/ 0 h 85725"/>
                <a:gd name="connsiteX4" fmla="*/ 0 w 76200"/>
                <a:gd name="connsiteY4" fmla="*/ 34290 h 85725"/>
                <a:gd name="connsiteX5" fmla="*/ 0 w 76200"/>
                <a:gd name="connsiteY5" fmla="*/ 51435 h 85725"/>
                <a:gd name="connsiteX6" fmla="*/ 38100 w 76200"/>
                <a:gd name="connsiteY6" fmla="*/ 8572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85725">
                  <a:moveTo>
                    <a:pt x="38100" y="85725"/>
                  </a:moveTo>
                  <a:cubicBezTo>
                    <a:pt x="60293" y="85725"/>
                    <a:pt x="76200" y="71723"/>
                    <a:pt x="76200" y="51435"/>
                  </a:cubicBezTo>
                  <a:lnTo>
                    <a:pt x="76200" y="34290"/>
                  </a:lnTo>
                  <a:cubicBezTo>
                    <a:pt x="76200" y="14002"/>
                    <a:pt x="60293" y="0"/>
                    <a:pt x="38100" y="0"/>
                  </a:cubicBezTo>
                  <a:cubicBezTo>
                    <a:pt x="15907" y="0"/>
                    <a:pt x="0" y="14002"/>
                    <a:pt x="0" y="34290"/>
                  </a:cubicBezTo>
                  <a:lnTo>
                    <a:pt x="0" y="51435"/>
                  </a:lnTo>
                  <a:cubicBezTo>
                    <a:pt x="0" y="71723"/>
                    <a:pt x="15907" y="85725"/>
                    <a:pt x="38100" y="85725"/>
                  </a:cubicBezTo>
                  <a:close/>
                </a:path>
              </a:pathLst>
            </a:custGeom>
            <a:noFill/>
            <a:ln w="12700" cap="flat">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37" name="Freeform: Shape 82">
              <a:extLst>
                <a:ext uri="{FF2B5EF4-FFF2-40B4-BE49-F238E27FC236}">
                  <a16:creationId xmlns:a16="http://schemas.microsoft.com/office/drawing/2014/main" id="{BEAB0E8A-1AC2-8D4F-BF12-655602422D5C}"/>
                </a:ext>
              </a:extLst>
            </p:cNvPr>
            <p:cNvSpPr/>
            <p:nvPr/>
          </p:nvSpPr>
          <p:spPr>
            <a:xfrm>
              <a:off x="8914762" y="5387419"/>
              <a:ext cx="82080" cy="139536"/>
            </a:xfrm>
            <a:custGeom>
              <a:avLst/>
              <a:gdLst>
                <a:gd name="connsiteX0" fmla="*/ 38100 w 95250"/>
                <a:gd name="connsiteY0" fmla="*/ 161925 h 161925"/>
                <a:gd name="connsiteX1" fmla="*/ 0 w 95250"/>
                <a:gd name="connsiteY1" fmla="*/ 133350 h 161925"/>
                <a:gd name="connsiteX2" fmla="*/ 0 w 95250"/>
                <a:gd name="connsiteY2" fmla="*/ 47625 h 161925"/>
                <a:gd name="connsiteX3" fmla="*/ 85725 w 95250"/>
                <a:gd name="connsiteY3" fmla="*/ 0 h 161925"/>
                <a:gd name="connsiteX4" fmla="*/ 95250 w 95250"/>
                <a:gd name="connsiteY4" fmla="*/ 476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61925">
                  <a:moveTo>
                    <a:pt x="38100" y="161925"/>
                  </a:moveTo>
                  <a:cubicBezTo>
                    <a:pt x="19526" y="161925"/>
                    <a:pt x="0" y="151924"/>
                    <a:pt x="0" y="133350"/>
                  </a:cubicBezTo>
                  <a:lnTo>
                    <a:pt x="0" y="47625"/>
                  </a:lnTo>
                  <a:cubicBezTo>
                    <a:pt x="0" y="16193"/>
                    <a:pt x="55912" y="0"/>
                    <a:pt x="85725" y="0"/>
                  </a:cubicBezTo>
                  <a:cubicBezTo>
                    <a:pt x="88678" y="0"/>
                    <a:pt x="91916" y="191"/>
                    <a:pt x="95250" y="476"/>
                  </a:cubicBezTo>
                </a:path>
              </a:pathLst>
            </a:custGeom>
            <a:noFill/>
            <a:ln w="12700" cap="flat">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38" name="Freeform: Shape 83">
              <a:extLst>
                <a:ext uri="{FF2B5EF4-FFF2-40B4-BE49-F238E27FC236}">
                  <a16:creationId xmlns:a16="http://schemas.microsoft.com/office/drawing/2014/main" id="{053F7FEF-FB46-5246-B5D7-761991ACAED8}"/>
                </a:ext>
              </a:extLst>
            </p:cNvPr>
            <p:cNvSpPr/>
            <p:nvPr/>
          </p:nvSpPr>
          <p:spPr>
            <a:xfrm>
              <a:off x="8947594" y="5444875"/>
              <a:ext cx="8208" cy="114912"/>
            </a:xfrm>
            <a:custGeom>
              <a:avLst/>
              <a:gdLst>
                <a:gd name="connsiteX0" fmla="*/ 0 w 0"/>
                <a:gd name="connsiteY0" fmla="*/ 133350 h 133350"/>
                <a:gd name="connsiteX1" fmla="*/ 0 w 0"/>
                <a:gd name="connsiteY1" fmla="*/ 0 h 133350"/>
              </a:gdLst>
              <a:ahLst/>
              <a:cxnLst>
                <a:cxn ang="0">
                  <a:pos x="connsiteX0" y="connsiteY0"/>
                </a:cxn>
                <a:cxn ang="0">
                  <a:pos x="connsiteX1" y="connsiteY1"/>
                </a:cxn>
              </a:cxnLst>
              <a:rect l="l" t="t" r="r" b="b"/>
              <a:pathLst>
                <a:path h="133350">
                  <a:moveTo>
                    <a:pt x="0" y="133350"/>
                  </a:moveTo>
                  <a:lnTo>
                    <a:pt x="0" y="0"/>
                  </a:lnTo>
                </a:path>
              </a:pathLst>
            </a:custGeom>
            <a:ln w="12700" cap="flat">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39" name="Freeform: Shape 84">
              <a:extLst>
                <a:ext uri="{FF2B5EF4-FFF2-40B4-BE49-F238E27FC236}">
                  <a16:creationId xmlns:a16="http://schemas.microsoft.com/office/drawing/2014/main" id="{2F7C13C9-8F76-6247-B3A8-3A93D46D6FA4}"/>
                </a:ext>
              </a:extLst>
            </p:cNvPr>
            <p:cNvSpPr/>
            <p:nvPr/>
          </p:nvSpPr>
          <p:spPr>
            <a:xfrm>
              <a:off x="8947594" y="5288922"/>
              <a:ext cx="65664" cy="73872"/>
            </a:xfrm>
            <a:custGeom>
              <a:avLst/>
              <a:gdLst>
                <a:gd name="connsiteX0" fmla="*/ 38100 w 76200"/>
                <a:gd name="connsiteY0" fmla="*/ 85725 h 85725"/>
                <a:gd name="connsiteX1" fmla="*/ 0 w 76200"/>
                <a:gd name="connsiteY1" fmla="*/ 51435 h 85725"/>
                <a:gd name="connsiteX2" fmla="*/ 0 w 76200"/>
                <a:gd name="connsiteY2" fmla="*/ 34290 h 85725"/>
                <a:gd name="connsiteX3" fmla="*/ 38100 w 76200"/>
                <a:gd name="connsiteY3" fmla="*/ 0 h 85725"/>
                <a:gd name="connsiteX4" fmla="*/ 76200 w 76200"/>
                <a:gd name="connsiteY4" fmla="*/ 34290 h 85725"/>
                <a:gd name="connsiteX5" fmla="*/ 76200 w 76200"/>
                <a:gd name="connsiteY5" fmla="*/ 51435 h 85725"/>
                <a:gd name="connsiteX6" fmla="*/ 38100 w 76200"/>
                <a:gd name="connsiteY6" fmla="*/ 8572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85725">
                  <a:moveTo>
                    <a:pt x="38100" y="85725"/>
                  </a:moveTo>
                  <a:cubicBezTo>
                    <a:pt x="15907" y="85725"/>
                    <a:pt x="0" y="71723"/>
                    <a:pt x="0" y="51435"/>
                  </a:cubicBezTo>
                  <a:lnTo>
                    <a:pt x="0" y="34290"/>
                  </a:lnTo>
                  <a:cubicBezTo>
                    <a:pt x="0" y="14002"/>
                    <a:pt x="15907" y="0"/>
                    <a:pt x="38100" y="0"/>
                  </a:cubicBezTo>
                  <a:cubicBezTo>
                    <a:pt x="60293" y="0"/>
                    <a:pt x="76200" y="14002"/>
                    <a:pt x="76200" y="34290"/>
                  </a:cubicBezTo>
                  <a:lnTo>
                    <a:pt x="76200" y="51435"/>
                  </a:lnTo>
                  <a:cubicBezTo>
                    <a:pt x="76200" y="71723"/>
                    <a:pt x="60293" y="85725"/>
                    <a:pt x="38100" y="85725"/>
                  </a:cubicBezTo>
                  <a:close/>
                </a:path>
              </a:pathLst>
            </a:custGeom>
            <a:noFill/>
            <a:ln w="12700" cap="flat">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40" name="Freeform: Shape 85">
              <a:extLst>
                <a:ext uri="{FF2B5EF4-FFF2-40B4-BE49-F238E27FC236}">
                  <a16:creationId xmlns:a16="http://schemas.microsoft.com/office/drawing/2014/main" id="{447A8DD0-EAB8-7648-972A-6E33B18F2190}"/>
                </a:ext>
              </a:extLst>
            </p:cNvPr>
            <p:cNvSpPr/>
            <p:nvPr/>
          </p:nvSpPr>
          <p:spPr>
            <a:xfrm>
              <a:off x="8988634" y="5190426"/>
              <a:ext cx="65664" cy="73872"/>
            </a:xfrm>
            <a:custGeom>
              <a:avLst/>
              <a:gdLst>
                <a:gd name="connsiteX0" fmla="*/ 38100 w 76200"/>
                <a:gd name="connsiteY0" fmla="*/ 85725 h 85725"/>
                <a:gd name="connsiteX1" fmla="*/ 0 w 76200"/>
                <a:gd name="connsiteY1" fmla="*/ 51435 h 85725"/>
                <a:gd name="connsiteX2" fmla="*/ 0 w 76200"/>
                <a:gd name="connsiteY2" fmla="*/ 34290 h 85725"/>
                <a:gd name="connsiteX3" fmla="*/ 38100 w 76200"/>
                <a:gd name="connsiteY3" fmla="*/ 0 h 85725"/>
                <a:gd name="connsiteX4" fmla="*/ 76200 w 76200"/>
                <a:gd name="connsiteY4" fmla="*/ 34290 h 85725"/>
                <a:gd name="connsiteX5" fmla="*/ 76200 w 76200"/>
                <a:gd name="connsiteY5" fmla="*/ 51435 h 85725"/>
                <a:gd name="connsiteX6" fmla="*/ 38100 w 76200"/>
                <a:gd name="connsiteY6" fmla="*/ 8572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85725">
                  <a:moveTo>
                    <a:pt x="38100" y="85725"/>
                  </a:moveTo>
                  <a:cubicBezTo>
                    <a:pt x="15907" y="85725"/>
                    <a:pt x="0" y="71723"/>
                    <a:pt x="0" y="51435"/>
                  </a:cubicBezTo>
                  <a:lnTo>
                    <a:pt x="0" y="34290"/>
                  </a:lnTo>
                  <a:cubicBezTo>
                    <a:pt x="0" y="14002"/>
                    <a:pt x="15907" y="0"/>
                    <a:pt x="38100" y="0"/>
                  </a:cubicBezTo>
                  <a:cubicBezTo>
                    <a:pt x="60293" y="0"/>
                    <a:pt x="76200" y="14002"/>
                    <a:pt x="76200" y="34290"/>
                  </a:cubicBezTo>
                  <a:lnTo>
                    <a:pt x="76200" y="51435"/>
                  </a:lnTo>
                  <a:cubicBezTo>
                    <a:pt x="76200" y="71723"/>
                    <a:pt x="60293" y="85725"/>
                    <a:pt x="38100" y="85725"/>
                  </a:cubicBezTo>
                  <a:close/>
                </a:path>
              </a:pathLst>
            </a:custGeom>
            <a:noFill/>
            <a:ln w="12700" cap="flat">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41" name="Freeform: Shape 86">
              <a:extLst>
                <a:ext uri="{FF2B5EF4-FFF2-40B4-BE49-F238E27FC236}">
                  <a16:creationId xmlns:a16="http://schemas.microsoft.com/office/drawing/2014/main" id="{E4AB5AA8-CCDD-0441-9012-B63AE2AAB090}"/>
                </a:ext>
              </a:extLst>
            </p:cNvPr>
            <p:cNvSpPr/>
            <p:nvPr/>
          </p:nvSpPr>
          <p:spPr>
            <a:xfrm>
              <a:off x="9136379" y="5190426"/>
              <a:ext cx="65664" cy="73872"/>
            </a:xfrm>
            <a:custGeom>
              <a:avLst/>
              <a:gdLst>
                <a:gd name="connsiteX0" fmla="*/ 38100 w 76200"/>
                <a:gd name="connsiteY0" fmla="*/ 85725 h 85725"/>
                <a:gd name="connsiteX1" fmla="*/ 0 w 76200"/>
                <a:gd name="connsiteY1" fmla="*/ 51435 h 85725"/>
                <a:gd name="connsiteX2" fmla="*/ 0 w 76200"/>
                <a:gd name="connsiteY2" fmla="*/ 34290 h 85725"/>
                <a:gd name="connsiteX3" fmla="*/ 38100 w 76200"/>
                <a:gd name="connsiteY3" fmla="*/ 0 h 85725"/>
                <a:gd name="connsiteX4" fmla="*/ 76200 w 76200"/>
                <a:gd name="connsiteY4" fmla="*/ 34290 h 85725"/>
                <a:gd name="connsiteX5" fmla="*/ 76200 w 76200"/>
                <a:gd name="connsiteY5" fmla="*/ 51435 h 85725"/>
                <a:gd name="connsiteX6" fmla="*/ 38100 w 76200"/>
                <a:gd name="connsiteY6" fmla="*/ 8572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85725">
                  <a:moveTo>
                    <a:pt x="38100" y="85725"/>
                  </a:moveTo>
                  <a:cubicBezTo>
                    <a:pt x="15907" y="85725"/>
                    <a:pt x="0" y="71723"/>
                    <a:pt x="0" y="51435"/>
                  </a:cubicBezTo>
                  <a:lnTo>
                    <a:pt x="0" y="34290"/>
                  </a:lnTo>
                  <a:cubicBezTo>
                    <a:pt x="0" y="14002"/>
                    <a:pt x="15907" y="0"/>
                    <a:pt x="38100" y="0"/>
                  </a:cubicBezTo>
                  <a:cubicBezTo>
                    <a:pt x="60293" y="0"/>
                    <a:pt x="76200" y="14002"/>
                    <a:pt x="76200" y="34290"/>
                  </a:cubicBezTo>
                  <a:lnTo>
                    <a:pt x="76200" y="51435"/>
                  </a:lnTo>
                  <a:cubicBezTo>
                    <a:pt x="76200" y="71723"/>
                    <a:pt x="60293" y="85725"/>
                    <a:pt x="38100" y="85725"/>
                  </a:cubicBezTo>
                  <a:close/>
                </a:path>
              </a:pathLst>
            </a:custGeom>
            <a:noFill/>
            <a:ln w="12700" cap="flat">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130781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5BA64129-3894-6748-83D2-8F70E3F7139F}"/>
              </a:ext>
            </a:extLst>
          </p:cNvPr>
          <p:cNvSpPr/>
          <p:nvPr/>
        </p:nvSpPr>
        <p:spPr>
          <a:xfrm>
            <a:off x="694945" y="1383030"/>
            <a:ext cx="2553671" cy="4435602"/>
          </a:xfrm>
          <a:prstGeom prst="roundRect">
            <a:avLst>
              <a:gd name="adj" fmla="val 4501"/>
            </a:avLst>
          </a:prstGeom>
          <a:solidFill>
            <a:schemeClr val="bg1"/>
          </a:solidFill>
          <a:ln>
            <a:noFill/>
          </a:ln>
          <a:effectLst>
            <a:outerShdw blurRad="2540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nSpc>
                <a:spcPts val="2460"/>
              </a:lnSpc>
              <a:spcAft>
                <a:spcPts val="1200"/>
              </a:spcAft>
            </a:pPr>
            <a:r>
              <a:rPr lang="en-US" dirty="0">
                <a:solidFill>
                  <a:schemeClr val="accent1"/>
                </a:solidFill>
                <a:latin typeface="Roboto Medium" panose="02000000000000000000" pitchFamily="2" charset="0"/>
                <a:ea typeface="Roboto Medium" panose="02000000000000000000" pitchFamily="2" charset="0"/>
              </a:rPr>
              <a:t>1. Clinical Trials are Complex</a:t>
            </a:r>
          </a:p>
          <a:p>
            <a:pPr marL="285750" indent="-285750">
              <a:lnSpc>
                <a:spcPts val="2180"/>
              </a:lnSpc>
              <a:buFont typeface="Arial" panose="020B0604020202020204" pitchFamily="34" charset="0"/>
              <a:buChar char="•"/>
            </a:pPr>
            <a:r>
              <a:rPr lang="en-US" sz="1400" dirty="0">
                <a:solidFill>
                  <a:srgbClr val="595959"/>
                </a:solidFill>
                <a:latin typeface="Roboto" panose="02000000000000000000" pitchFamily="2" charset="0"/>
                <a:ea typeface="Roboto" panose="02000000000000000000" pitchFamily="2" charset="0"/>
                <a:cs typeface="Tahoma" pitchFamily="34" charset="0"/>
              </a:rPr>
              <a:t>Multiple countries, global and local teams</a:t>
            </a:r>
          </a:p>
          <a:p>
            <a:pPr marL="285750" indent="-285750">
              <a:lnSpc>
                <a:spcPts val="2180"/>
              </a:lnSpc>
              <a:buFont typeface="Arial" panose="020B0604020202020204" pitchFamily="34" charset="0"/>
              <a:buChar char="•"/>
            </a:pPr>
            <a:r>
              <a:rPr lang="en-US" sz="1400" dirty="0">
                <a:solidFill>
                  <a:srgbClr val="595959"/>
                </a:solidFill>
                <a:latin typeface="Roboto" panose="02000000000000000000" pitchFamily="2" charset="0"/>
                <a:ea typeface="Roboto" panose="02000000000000000000" pitchFamily="2" charset="0"/>
                <a:cs typeface="Tahoma" pitchFamily="34" charset="0"/>
              </a:rPr>
              <a:t>Multiple partners</a:t>
            </a:r>
          </a:p>
          <a:p>
            <a:pPr marL="285750" indent="-285750">
              <a:lnSpc>
                <a:spcPts val="2180"/>
              </a:lnSpc>
              <a:buFont typeface="Arial" panose="020B0604020202020204" pitchFamily="34" charset="0"/>
              <a:buChar char="•"/>
            </a:pPr>
            <a:r>
              <a:rPr lang="en-US" sz="1400" dirty="0">
                <a:solidFill>
                  <a:srgbClr val="595959"/>
                </a:solidFill>
                <a:latin typeface="Roboto" panose="02000000000000000000" pitchFamily="2" charset="0"/>
                <a:ea typeface="Roboto" panose="02000000000000000000" pitchFamily="2" charset="0"/>
                <a:cs typeface="Tahoma" pitchFamily="34" charset="0"/>
              </a:rPr>
              <a:t>Combination and multi-compound studies</a:t>
            </a:r>
          </a:p>
        </p:txBody>
      </p:sp>
      <p:sp>
        <p:nvSpPr>
          <p:cNvPr id="12" name="Rounded Rectangle 11">
            <a:extLst>
              <a:ext uri="{FF2B5EF4-FFF2-40B4-BE49-F238E27FC236}">
                <a16:creationId xmlns:a16="http://schemas.microsoft.com/office/drawing/2014/main" id="{F54DC5AA-BF7B-5D4E-B7B5-0C7DCC8E7D85}"/>
              </a:ext>
            </a:extLst>
          </p:cNvPr>
          <p:cNvSpPr/>
          <p:nvPr/>
        </p:nvSpPr>
        <p:spPr>
          <a:xfrm>
            <a:off x="6192429" y="1383030"/>
            <a:ext cx="2553671" cy="4435602"/>
          </a:xfrm>
          <a:prstGeom prst="roundRect">
            <a:avLst>
              <a:gd name="adj" fmla="val 4501"/>
            </a:avLst>
          </a:prstGeom>
          <a:solidFill>
            <a:schemeClr val="bg1"/>
          </a:solidFill>
          <a:ln>
            <a:noFill/>
          </a:ln>
          <a:effectLst>
            <a:outerShdw blurRad="2540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nSpc>
                <a:spcPts val="2460"/>
              </a:lnSpc>
              <a:spcBef>
                <a:spcPts val="600"/>
              </a:spcBef>
              <a:spcAft>
                <a:spcPts val="1200"/>
              </a:spcAft>
            </a:pPr>
            <a:r>
              <a:rPr lang="en-US" dirty="0">
                <a:solidFill>
                  <a:schemeClr val="accent1"/>
                </a:solidFill>
                <a:latin typeface="Roboto Medium" panose="02000000000000000000" pitchFamily="2" charset="0"/>
                <a:ea typeface="Roboto Medium" panose="02000000000000000000" pitchFamily="2" charset="0"/>
              </a:rPr>
              <a:t>3. Lack of Global Harmonization</a:t>
            </a:r>
          </a:p>
          <a:p>
            <a:pPr marL="285750" indent="-285750">
              <a:lnSpc>
                <a:spcPts val="2180"/>
              </a:lnSpc>
              <a:buFont typeface="Arial" panose="020B0604020202020204" pitchFamily="34" charset="0"/>
              <a:buChar char="•"/>
            </a:pPr>
            <a:r>
              <a:rPr lang="en-US" sz="1400" dirty="0">
                <a:solidFill>
                  <a:srgbClr val="595959"/>
                </a:solidFill>
                <a:latin typeface="Roboto" panose="02000000000000000000" pitchFamily="2" charset="0"/>
                <a:ea typeface="Roboto" panose="02000000000000000000" pitchFamily="2" charset="0"/>
                <a:cs typeface="Tahoma" pitchFamily="34" charset="0"/>
              </a:rPr>
              <a:t>Regulatory environment</a:t>
            </a:r>
          </a:p>
          <a:p>
            <a:pPr marL="285750" indent="-285750">
              <a:lnSpc>
                <a:spcPts val="2180"/>
              </a:lnSpc>
              <a:buFont typeface="Arial" panose="020B0604020202020204" pitchFamily="34" charset="0"/>
              <a:buChar char="•"/>
            </a:pPr>
            <a:r>
              <a:rPr lang="en-US" sz="1400" dirty="0">
                <a:solidFill>
                  <a:srgbClr val="595959"/>
                </a:solidFill>
                <a:latin typeface="Roboto" panose="02000000000000000000" pitchFamily="2" charset="0"/>
                <a:ea typeface="Roboto" panose="02000000000000000000" pitchFamily="2" charset="0"/>
                <a:cs typeface="Tahoma" pitchFamily="34" charset="0"/>
              </a:rPr>
              <a:t>Marketing status</a:t>
            </a:r>
          </a:p>
          <a:p>
            <a:pPr marL="285750" indent="-285750">
              <a:lnSpc>
                <a:spcPts val="2180"/>
              </a:lnSpc>
              <a:buFont typeface="Arial" panose="020B0604020202020204" pitchFamily="34" charset="0"/>
              <a:buChar char="•"/>
            </a:pPr>
            <a:r>
              <a:rPr lang="en-US" sz="1400" dirty="0">
                <a:solidFill>
                  <a:srgbClr val="595959"/>
                </a:solidFill>
                <a:latin typeface="Roboto" panose="02000000000000000000" pitchFamily="2" charset="0"/>
                <a:ea typeface="Roboto" panose="02000000000000000000" pitchFamily="2" charset="0"/>
                <a:cs typeface="Tahoma" pitchFamily="34" charset="0"/>
              </a:rPr>
              <a:t>Accountability</a:t>
            </a:r>
          </a:p>
          <a:p>
            <a:pPr algn="l"/>
            <a:endParaRPr lang="en-US" dirty="0">
              <a:latin typeface="Roboto" panose="02000000000000000000" pitchFamily="2" charset="0"/>
              <a:ea typeface="Roboto" panose="02000000000000000000" pitchFamily="2" charset="0"/>
            </a:endParaRPr>
          </a:p>
        </p:txBody>
      </p:sp>
      <p:sp>
        <p:nvSpPr>
          <p:cNvPr id="13" name="Rounded Rectangle 12">
            <a:extLst>
              <a:ext uri="{FF2B5EF4-FFF2-40B4-BE49-F238E27FC236}">
                <a16:creationId xmlns:a16="http://schemas.microsoft.com/office/drawing/2014/main" id="{60555A46-3BF2-D84D-AEFC-FCEE0ACE33A0}"/>
              </a:ext>
            </a:extLst>
          </p:cNvPr>
          <p:cNvSpPr/>
          <p:nvPr/>
        </p:nvSpPr>
        <p:spPr>
          <a:xfrm>
            <a:off x="3443687" y="1383030"/>
            <a:ext cx="2553671" cy="4435602"/>
          </a:xfrm>
          <a:prstGeom prst="roundRect">
            <a:avLst>
              <a:gd name="adj" fmla="val 4501"/>
            </a:avLst>
          </a:prstGeom>
          <a:solidFill>
            <a:schemeClr val="bg1"/>
          </a:solidFill>
          <a:ln>
            <a:noFill/>
          </a:ln>
          <a:effectLst>
            <a:outerShdw blurRad="2540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nSpc>
                <a:spcPts val="2460"/>
              </a:lnSpc>
              <a:spcAft>
                <a:spcPts val="1200"/>
              </a:spcAft>
            </a:pPr>
            <a:r>
              <a:rPr lang="en-US" dirty="0">
                <a:solidFill>
                  <a:schemeClr val="accent1"/>
                </a:solidFill>
                <a:latin typeface="Roboto Medium" panose="02000000000000000000" pitchFamily="2" charset="0"/>
                <a:ea typeface="Roboto Medium" panose="02000000000000000000" pitchFamily="2" charset="0"/>
              </a:rPr>
              <a:t>2. Large Data Sets</a:t>
            </a:r>
            <a:br>
              <a:rPr lang="en-US" dirty="0">
                <a:solidFill>
                  <a:schemeClr val="accent1"/>
                </a:solidFill>
                <a:latin typeface="Roboto Medium" panose="02000000000000000000" pitchFamily="2" charset="0"/>
                <a:ea typeface="Roboto Medium" panose="02000000000000000000" pitchFamily="2" charset="0"/>
              </a:rPr>
            </a:br>
            <a:endParaRPr lang="en-US" dirty="0">
              <a:solidFill>
                <a:schemeClr val="accent1"/>
              </a:solidFill>
              <a:latin typeface="Roboto Medium" panose="02000000000000000000" pitchFamily="2" charset="0"/>
              <a:ea typeface="Roboto Medium" panose="02000000000000000000" pitchFamily="2" charset="0"/>
            </a:endParaRPr>
          </a:p>
          <a:p>
            <a:pPr marL="285750" indent="-285750">
              <a:lnSpc>
                <a:spcPts val="2180"/>
              </a:lnSpc>
              <a:buFont typeface="Arial" panose="020B0604020202020204" pitchFamily="34" charset="0"/>
              <a:buChar char="•"/>
            </a:pPr>
            <a:r>
              <a:rPr lang="en-US" sz="1400" dirty="0">
                <a:solidFill>
                  <a:srgbClr val="595959"/>
                </a:solidFill>
                <a:latin typeface="Roboto" panose="02000000000000000000" pitchFamily="2" charset="0"/>
                <a:ea typeface="Roboto" panose="02000000000000000000" pitchFamily="2" charset="0"/>
                <a:cs typeface="Tahoma" pitchFamily="34" charset="0"/>
              </a:rPr>
              <a:t>Multiple trials</a:t>
            </a:r>
          </a:p>
          <a:p>
            <a:pPr marL="285750" indent="-285750">
              <a:lnSpc>
                <a:spcPts val="2180"/>
              </a:lnSpc>
              <a:buFont typeface="Arial" panose="020B0604020202020204" pitchFamily="34" charset="0"/>
              <a:buChar char="•"/>
            </a:pPr>
            <a:r>
              <a:rPr lang="en-US" sz="1400" dirty="0">
                <a:solidFill>
                  <a:srgbClr val="595959"/>
                </a:solidFill>
                <a:latin typeface="Roboto" panose="02000000000000000000" pitchFamily="2" charset="0"/>
                <a:ea typeface="Roboto" panose="02000000000000000000" pitchFamily="2" charset="0"/>
                <a:cs typeface="Tahoma" pitchFamily="34" charset="0"/>
              </a:rPr>
              <a:t>Large # of patients</a:t>
            </a:r>
          </a:p>
          <a:p>
            <a:pPr marL="285750" indent="-285750">
              <a:lnSpc>
                <a:spcPts val="2180"/>
              </a:lnSpc>
              <a:buFont typeface="Arial" panose="020B0604020202020204" pitchFamily="34" charset="0"/>
              <a:buChar char="•"/>
            </a:pPr>
            <a:r>
              <a:rPr lang="en-US" sz="1400" dirty="0">
                <a:solidFill>
                  <a:srgbClr val="595959"/>
                </a:solidFill>
                <a:latin typeface="Roboto" panose="02000000000000000000" pitchFamily="2" charset="0"/>
                <a:ea typeface="Roboto" panose="02000000000000000000" pitchFamily="2" charset="0"/>
                <a:cs typeface="Tahoma" pitchFamily="34" charset="0"/>
              </a:rPr>
              <a:t>Ease of collection</a:t>
            </a:r>
          </a:p>
          <a:p>
            <a:pPr algn="l"/>
            <a:endParaRPr lang="en-US" dirty="0"/>
          </a:p>
        </p:txBody>
      </p:sp>
      <p:sp>
        <p:nvSpPr>
          <p:cNvPr id="14" name="Rounded Rectangle 13">
            <a:extLst>
              <a:ext uri="{FF2B5EF4-FFF2-40B4-BE49-F238E27FC236}">
                <a16:creationId xmlns:a16="http://schemas.microsoft.com/office/drawing/2014/main" id="{18DFCE05-308F-F94A-B85F-D0F39772FF01}"/>
              </a:ext>
            </a:extLst>
          </p:cNvPr>
          <p:cNvSpPr/>
          <p:nvPr/>
        </p:nvSpPr>
        <p:spPr>
          <a:xfrm>
            <a:off x="8943384" y="1383030"/>
            <a:ext cx="2553671" cy="4435602"/>
          </a:xfrm>
          <a:prstGeom prst="roundRect">
            <a:avLst>
              <a:gd name="adj" fmla="val 4501"/>
            </a:avLst>
          </a:prstGeom>
          <a:solidFill>
            <a:schemeClr val="bg1"/>
          </a:solidFill>
          <a:ln>
            <a:noFill/>
          </a:ln>
          <a:effectLst>
            <a:outerShdw blurRad="2540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nSpc>
                <a:spcPts val="2460"/>
              </a:lnSpc>
              <a:spcBef>
                <a:spcPts val="600"/>
              </a:spcBef>
              <a:spcAft>
                <a:spcPts val="1200"/>
              </a:spcAft>
            </a:pPr>
            <a:r>
              <a:rPr lang="en-US" dirty="0">
                <a:solidFill>
                  <a:schemeClr val="accent1"/>
                </a:solidFill>
                <a:latin typeface="Roboto Medium" panose="02000000000000000000" pitchFamily="2" charset="0"/>
                <a:ea typeface="Roboto Medium" panose="02000000000000000000" pitchFamily="2" charset="0"/>
              </a:rPr>
              <a:t>4. Lack of Transparency</a:t>
            </a:r>
          </a:p>
          <a:p>
            <a:pPr marL="285750" indent="-285750">
              <a:lnSpc>
                <a:spcPts val="2180"/>
              </a:lnSpc>
              <a:buFont typeface="Arial" panose="020B0604020202020204" pitchFamily="34" charset="0"/>
              <a:buChar char="•"/>
            </a:pPr>
            <a:r>
              <a:rPr lang="en-US" sz="1400" dirty="0">
                <a:solidFill>
                  <a:srgbClr val="595959"/>
                </a:solidFill>
                <a:latin typeface="Roboto" panose="02000000000000000000" pitchFamily="2" charset="0"/>
                <a:ea typeface="Roboto" panose="02000000000000000000" pitchFamily="2" charset="0"/>
                <a:cs typeface="Tahoma" pitchFamily="34" charset="0"/>
              </a:rPr>
              <a:t>Quality oversight</a:t>
            </a:r>
          </a:p>
          <a:p>
            <a:pPr marL="285750" indent="-285750">
              <a:lnSpc>
                <a:spcPts val="2180"/>
              </a:lnSpc>
              <a:buFont typeface="Arial" panose="020B0604020202020204" pitchFamily="34" charset="0"/>
              <a:buChar char="•"/>
            </a:pPr>
            <a:r>
              <a:rPr lang="en-US" sz="1400" dirty="0">
                <a:solidFill>
                  <a:srgbClr val="595959"/>
                </a:solidFill>
                <a:latin typeface="Roboto" panose="02000000000000000000" pitchFamily="2" charset="0"/>
                <a:ea typeface="Roboto" panose="02000000000000000000" pitchFamily="2" charset="0"/>
                <a:cs typeface="Tahoma" pitchFamily="34" charset="0"/>
              </a:rPr>
              <a:t>Study vs. compound level</a:t>
            </a:r>
          </a:p>
          <a:p>
            <a:pPr marL="285750" indent="-285750">
              <a:lnSpc>
                <a:spcPts val="2180"/>
              </a:lnSpc>
              <a:buFont typeface="Arial" panose="020B0604020202020204" pitchFamily="34" charset="0"/>
              <a:buChar char="•"/>
            </a:pPr>
            <a:r>
              <a:rPr lang="en-US" sz="1400" dirty="0">
                <a:solidFill>
                  <a:srgbClr val="595959"/>
                </a:solidFill>
                <a:latin typeface="Roboto" panose="02000000000000000000" pitchFamily="2" charset="0"/>
                <a:ea typeface="Roboto" panose="02000000000000000000" pitchFamily="2" charset="0"/>
                <a:cs typeface="Tahoma" pitchFamily="34" charset="0"/>
              </a:rPr>
              <a:t>Fear of regulatory repercussions </a:t>
            </a:r>
          </a:p>
          <a:p>
            <a:pPr algn="l"/>
            <a:endParaRPr lang="en-US" dirty="0"/>
          </a:p>
        </p:txBody>
      </p:sp>
      <p:sp>
        <p:nvSpPr>
          <p:cNvPr id="15" name="Text Placeholder 2">
            <a:extLst>
              <a:ext uri="{FF2B5EF4-FFF2-40B4-BE49-F238E27FC236}">
                <a16:creationId xmlns:a16="http://schemas.microsoft.com/office/drawing/2014/main" id="{C57A593C-8264-2943-B71B-E030CD355008}"/>
              </a:ext>
            </a:extLst>
          </p:cNvPr>
          <p:cNvSpPr txBox="1">
            <a:spLocks/>
          </p:cNvSpPr>
          <p:nvPr/>
        </p:nvSpPr>
        <p:spPr>
          <a:xfrm>
            <a:off x="890016" y="1547786"/>
            <a:ext cx="1987296" cy="3999573"/>
          </a:xfrm>
          <a:prstGeom prst="rect">
            <a:avLst/>
          </a:prstGeom>
        </p:spPr>
        <p:txBody>
          <a:bodyPr lIns="0" tIns="0" rIns="0" bIns="0" num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460"/>
              </a:lnSpc>
              <a:spcBef>
                <a:spcPts val="600"/>
              </a:spcBef>
              <a:buNone/>
            </a:pPr>
            <a:endParaRPr lang="en-US" sz="1400" dirty="0">
              <a:solidFill>
                <a:srgbClr val="595959"/>
              </a:solidFill>
              <a:ea typeface="Tahoma" pitchFamily="34" charset="0"/>
              <a:cs typeface="Tahoma" pitchFamily="34" charset="0"/>
            </a:endParaRPr>
          </a:p>
        </p:txBody>
      </p:sp>
      <p:sp>
        <p:nvSpPr>
          <p:cNvPr id="16" name="Text Placeholder 2">
            <a:extLst>
              <a:ext uri="{FF2B5EF4-FFF2-40B4-BE49-F238E27FC236}">
                <a16:creationId xmlns:a16="http://schemas.microsoft.com/office/drawing/2014/main" id="{207222E2-AB9A-BA43-95A1-B6E4D5F118F0}"/>
              </a:ext>
            </a:extLst>
          </p:cNvPr>
          <p:cNvSpPr txBox="1">
            <a:spLocks/>
          </p:cNvSpPr>
          <p:nvPr/>
        </p:nvSpPr>
        <p:spPr>
          <a:xfrm>
            <a:off x="3700939" y="1547786"/>
            <a:ext cx="1987296" cy="3999573"/>
          </a:xfrm>
          <a:prstGeom prst="rect">
            <a:avLst/>
          </a:prstGeom>
        </p:spPr>
        <p:txBody>
          <a:bodyPr lIns="0" tIns="0" rIns="0" bIns="0" num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460"/>
              </a:lnSpc>
              <a:spcBef>
                <a:spcPts val="600"/>
              </a:spcBef>
              <a:buNone/>
            </a:pPr>
            <a:endParaRPr lang="en-US" sz="1400" dirty="0">
              <a:solidFill>
                <a:srgbClr val="595959"/>
              </a:solidFill>
              <a:ea typeface="Tahoma" pitchFamily="34" charset="0"/>
              <a:cs typeface="Tahoma" pitchFamily="34" charset="0"/>
            </a:endParaRPr>
          </a:p>
        </p:txBody>
      </p:sp>
      <p:sp>
        <p:nvSpPr>
          <p:cNvPr id="17" name="Text Placeholder 2">
            <a:extLst>
              <a:ext uri="{FF2B5EF4-FFF2-40B4-BE49-F238E27FC236}">
                <a16:creationId xmlns:a16="http://schemas.microsoft.com/office/drawing/2014/main" id="{1AC30D08-24D2-984B-B7BF-4AD7D792245F}"/>
              </a:ext>
            </a:extLst>
          </p:cNvPr>
          <p:cNvSpPr txBox="1">
            <a:spLocks/>
          </p:cNvSpPr>
          <p:nvPr/>
        </p:nvSpPr>
        <p:spPr>
          <a:xfrm>
            <a:off x="6458544" y="1547786"/>
            <a:ext cx="1987296" cy="3999573"/>
          </a:xfrm>
          <a:prstGeom prst="rect">
            <a:avLst/>
          </a:prstGeom>
        </p:spPr>
        <p:txBody>
          <a:bodyPr lIns="0" tIns="0" rIns="0" bIns="0" num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460"/>
              </a:lnSpc>
              <a:spcBef>
                <a:spcPts val="600"/>
              </a:spcBef>
              <a:buNone/>
            </a:pPr>
            <a:endParaRPr lang="en-US" sz="1400" dirty="0">
              <a:solidFill>
                <a:srgbClr val="595959"/>
              </a:solidFill>
              <a:ea typeface="Tahoma" pitchFamily="34" charset="0"/>
              <a:cs typeface="Tahoma" pitchFamily="34" charset="0"/>
            </a:endParaRPr>
          </a:p>
        </p:txBody>
      </p:sp>
      <p:sp>
        <p:nvSpPr>
          <p:cNvPr id="18" name="Text Placeholder 2">
            <a:extLst>
              <a:ext uri="{FF2B5EF4-FFF2-40B4-BE49-F238E27FC236}">
                <a16:creationId xmlns:a16="http://schemas.microsoft.com/office/drawing/2014/main" id="{C46A4BBB-AB7D-804D-BC98-76DC413E8F53}"/>
              </a:ext>
            </a:extLst>
          </p:cNvPr>
          <p:cNvSpPr txBox="1">
            <a:spLocks/>
          </p:cNvSpPr>
          <p:nvPr/>
        </p:nvSpPr>
        <p:spPr>
          <a:xfrm>
            <a:off x="9216149" y="1547786"/>
            <a:ext cx="1987296" cy="3999573"/>
          </a:xfrm>
          <a:prstGeom prst="rect">
            <a:avLst/>
          </a:prstGeom>
        </p:spPr>
        <p:txBody>
          <a:bodyPr lIns="0" tIns="0" rIns="0" bIns="0" num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460"/>
              </a:lnSpc>
              <a:spcBef>
                <a:spcPts val="600"/>
              </a:spcBef>
              <a:buNone/>
            </a:pPr>
            <a:endParaRPr lang="en-US" sz="1400" dirty="0">
              <a:solidFill>
                <a:srgbClr val="595959"/>
              </a:solidFill>
              <a:ea typeface="Tahoma" pitchFamily="34" charset="0"/>
              <a:cs typeface="Tahoma" pitchFamily="34" charset="0"/>
            </a:endParaRPr>
          </a:p>
        </p:txBody>
      </p:sp>
      <p:sp>
        <p:nvSpPr>
          <p:cNvPr id="19" name="Title 1">
            <a:extLst>
              <a:ext uri="{FF2B5EF4-FFF2-40B4-BE49-F238E27FC236}">
                <a16:creationId xmlns:a16="http://schemas.microsoft.com/office/drawing/2014/main" id="{311D42D5-2508-5D49-B5DE-E9E1A42CA15E}"/>
              </a:ext>
            </a:extLst>
          </p:cNvPr>
          <p:cNvSpPr>
            <a:spLocks noGrp="1" noChangeArrowheads="1"/>
          </p:cNvSpPr>
          <p:nvPr>
            <p:ph type="title"/>
          </p:nvPr>
        </p:nvSpPr>
        <p:spPr>
          <a:xfrm>
            <a:off x="1662545" y="472842"/>
            <a:ext cx="10007600" cy="533400"/>
          </a:xfrm>
        </p:spPr>
        <p:txBody>
          <a:bodyPr/>
          <a:lstStyle/>
          <a:p>
            <a:r>
              <a:rPr lang="en-US" altLang="en-US" b="0" dirty="0">
                <a:latin typeface="Roboto Medium" panose="02000000000000000000" pitchFamily="2" charset="0"/>
              </a:rPr>
              <a:t>What Are the Challenges</a:t>
            </a:r>
            <a:br>
              <a:rPr lang="en-US" altLang="en-US" b="0" dirty="0">
                <a:latin typeface="Roboto Medium" panose="02000000000000000000" pitchFamily="2" charset="0"/>
              </a:rPr>
            </a:br>
            <a:r>
              <a:rPr lang="en-US" altLang="en-US" b="0" dirty="0">
                <a:latin typeface="Roboto Medium" panose="02000000000000000000" pitchFamily="2" charset="0"/>
              </a:rPr>
              <a:t>Providing Safety Communications?</a:t>
            </a:r>
            <a:br>
              <a:rPr lang="en-US" altLang="en-US" dirty="0">
                <a:latin typeface="Roboto Medium" panose="02000000000000000000" pitchFamily="2" charset="0"/>
              </a:rPr>
            </a:br>
            <a:endParaRPr lang="en-US" altLang="en-US" dirty="0"/>
          </a:p>
        </p:txBody>
      </p:sp>
    </p:spTree>
    <p:extLst>
      <p:ext uri="{BB962C8B-B14F-4D97-AF65-F5344CB8AC3E}">
        <p14:creationId xmlns:p14="http://schemas.microsoft.com/office/powerpoint/2010/main" val="3087341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lose up of a person&#10;&#10;Description automatically generated">
            <a:extLst>
              <a:ext uri="{FF2B5EF4-FFF2-40B4-BE49-F238E27FC236}">
                <a16:creationId xmlns:a16="http://schemas.microsoft.com/office/drawing/2014/main" id="{FE010B05-FB43-BA41-8079-4FACC493D08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9728" y="1053793"/>
            <a:ext cx="12390120" cy="5130679"/>
          </a:xfrm>
          <a:prstGeom prst="rect">
            <a:avLst/>
          </a:prstGeom>
        </p:spPr>
      </p:pic>
      <p:sp>
        <p:nvSpPr>
          <p:cNvPr id="15" name="Rectangle 14">
            <a:extLst>
              <a:ext uri="{FF2B5EF4-FFF2-40B4-BE49-F238E27FC236}">
                <a16:creationId xmlns:a16="http://schemas.microsoft.com/office/drawing/2014/main" id="{5B0E4823-1DCB-7642-A217-8399F2ACCE5B}"/>
              </a:ext>
            </a:extLst>
          </p:cNvPr>
          <p:cNvSpPr/>
          <p:nvPr/>
        </p:nvSpPr>
        <p:spPr>
          <a:xfrm>
            <a:off x="0" y="1040240"/>
            <a:ext cx="12192000" cy="5149421"/>
          </a:xfrm>
          <a:prstGeom prst="rect">
            <a:avLst/>
          </a:prstGeom>
          <a:gradFill flip="none" rotWithShape="1">
            <a:gsLst>
              <a:gs pos="0">
                <a:schemeClr val="bg1">
                  <a:alpha val="0"/>
                </a:schemeClr>
              </a:gs>
              <a:gs pos="40000">
                <a:srgbClr val="FFFFFF">
                  <a:alpha val="68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10" name="TextBox 9">
            <a:extLst>
              <a:ext uri="{FF2B5EF4-FFF2-40B4-BE49-F238E27FC236}">
                <a16:creationId xmlns:a16="http://schemas.microsoft.com/office/drawing/2014/main" id="{454CCD80-9DF3-FA41-9854-9892B026E6DE}"/>
              </a:ext>
            </a:extLst>
          </p:cNvPr>
          <p:cNvSpPr txBox="1"/>
          <p:nvPr/>
        </p:nvSpPr>
        <p:spPr>
          <a:xfrm>
            <a:off x="1456457" y="2015446"/>
            <a:ext cx="2769180" cy="2792081"/>
          </a:xfrm>
          <a:prstGeom prst="roundRect">
            <a:avLst>
              <a:gd name="adj" fmla="val 5234"/>
            </a:avLst>
          </a:prstGeom>
          <a:solidFill>
            <a:schemeClr val="bg1"/>
          </a:solidFill>
          <a:ln>
            <a:noFill/>
          </a:ln>
          <a:effectLst>
            <a:outerShdw blurRad="317500" dist="38100" dir="5400000" algn="t" rotWithShape="0">
              <a:prstClr val="black">
                <a:alpha val="10000"/>
              </a:prstClr>
            </a:outerShdw>
          </a:effectLst>
        </p:spPr>
        <p:txBody>
          <a:bodyPr wrap="square" lIns="180000" tIns="180000" rIns="731520" bIns="180000" rtlCol="0" anchor="t" anchorCtr="0">
            <a:noAutofit/>
          </a:bodyPr>
          <a:lstStyle/>
          <a:p>
            <a:pPr marL="171450" indent="-171450">
              <a:lnSpc>
                <a:spcPts val="1840"/>
              </a:lnSpc>
              <a:buFont typeface="Arial" panose="020B0604020202020204" pitchFamily="34" charset="0"/>
              <a:buChar char="•"/>
            </a:pPr>
            <a:endParaRPr lang="en-GB" sz="1200" dirty="0">
              <a:solidFill>
                <a:srgbClr val="4D4D4D"/>
              </a:solidFill>
              <a:latin typeface="Roboto" panose="02000000000000000000" pitchFamily="2" charset="0"/>
              <a:ea typeface="Roboto" panose="02000000000000000000" pitchFamily="2" charset="0"/>
            </a:endParaRPr>
          </a:p>
          <a:p>
            <a:pPr marL="171450" indent="-171450">
              <a:spcBef>
                <a:spcPct val="0"/>
              </a:spcBef>
              <a:buFont typeface="Arial" panose="020B0604020202020204" pitchFamily="34" charset="0"/>
              <a:buChar char="•"/>
            </a:pPr>
            <a:r>
              <a:rPr lang="en-US" altLang="en-US" sz="1400" dirty="0">
                <a:solidFill>
                  <a:schemeClr val="tx1">
                    <a:lumMod val="65000"/>
                    <a:lumOff val="35000"/>
                  </a:schemeClr>
                </a:solidFill>
              </a:rPr>
              <a:t>Multiple studies</a:t>
            </a:r>
          </a:p>
          <a:p>
            <a:pPr>
              <a:spcBef>
                <a:spcPct val="0"/>
              </a:spcBef>
              <a:buFont typeface="Wingdings" pitchFamily="2" charset="2"/>
              <a:buChar char="q"/>
            </a:pPr>
            <a:endParaRPr lang="en-US" altLang="en-US" sz="1400" dirty="0">
              <a:solidFill>
                <a:schemeClr val="tx1">
                  <a:lumMod val="65000"/>
                  <a:lumOff val="35000"/>
                </a:schemeClr>
              </a:solidFill>
            </a:endParaRPr>
          </a:p>
          <a:p>
            <a:pPr marL="171450" indent="-171450">
              <a:spcBef>
                <a:spcPct val="0"/>
              </a:spcBef>
              <a:buFont typeface="Arial" panose="020B0604020202020204" pitchFamily="34" charset="0"/>
              <a:buChar char="•"/>
            </a:pPr>
            <a:r>
              <a:rPr lang="en-US" altLang="en-US" sz="1400" dirty="0">
                <a:solidFill>
                  <a:schemeClr val="tx1">
                    <a:lumMod val="65000"/>
                    <a:lumOff val="35000"/>
                  </a:schemeClr>
                </a:solidFill>
              </a:rPr>
              <a:t>Multiple partners</a:t>
            </a:r>
          </a:p>
          <a:p>
            <a:pPr>
              <a:spcBef>
                <a:spcPct val="0"/>
              </a:spcBef>
              <a:buFont typeface="Wingdings" pitchFamily="2" charset="2"/>
              <a:buChar char="q"/>
            </a:pPr>
            <a:endParaRPr lang="en-US" altLang="en-US" sz="1400" dirty="0">
              <a:solidFill>
                <a:schemeClr val="tx1">
                  <a:lumMod val="65000"/>
                  <a:lumOff val="35000"/>
                </a:schemeClr>
              </a:solidFill>
            </a:endParaRPr>
          </a:p>
          <a:p>
            <a:pPr marL="171450" indent="-171450">
              <a:spcBef>
                <a:spcPct val="0"/>
              </a:spcBef>
              <a:buFont typeface="Arial" panose="020B0604020202020204" pitchFamily="34" charset="0"/>
              <a:buChar char="•"/>
            </a:pPr>
            <a:r>
              <a:rPr lang="en-US" altLang="en-US" sz="1400" dirty="0">
                <a:solidFill>
                  <a:schemeClr val="tx1">
                    <a:lumMod val="65000"/>
                    <a:lumOff val="35000"/>
                  </a:schemeClr>
                </a:solidFill>
              </a:rPr>
              <a:t>Cross reporting </a:t>
            </a:r>
          </a:p>
          <a:p>
            <a:pPr>
              <a:spcBef>
                <a:spcPct val="0"/>
              </a:spcBef>
              <a:buFont typeface="Wingdings" pitchFamily="2" charset="2"/>
              <a:buChar char="q"/>
            </a:pPr>
            <a:endParaRPr lang="en-US" altLang="en-US" sz="1400" dirty="0">
              <a:solidFill>
                <a:schemeClr val="tx1">
                  <a:lumMod val="65000"/>
                  <a:lumOff val="35000"/>
                </a:schemeClr>
              </a:solidFill>
            </a:endParaRPr>
          </a:p>
          <a:p>
            <a:pPr marL="171450" indent="-171450">
              <a:spcBef>
                <a:spcPct val="0"/>
              </a:spcBef>
              <a:buFont typeface="Arial" panose="020B0604020202020204" pitchFamily="34" charset="0"/>
              <a:buChar char="•"/>
            </a:pPr>
            <a:r>
              <a:rPr lang="en-US" altLang="en-US" sz="1400" dirty="0">
                <a:solidFill>
                  <a:schemeClr val="tx1">
                    <a:lumMod val="65000"/>
                    <a:lumOff val="35000"/>
                  </a:schemeClr>
                </a:solidFill>
              </a:rPr>
              <a:t>Marketing status</a:t>
            </a:r>
          </a:p>
          <a:p>
            <a:pPr>
              <a:spcBef>
                <a:spcPct val="0"/>
              </a:spcBef>
              <a:buFont typeface="Wingdings" pitchFamily="2" charset="2"/>
              <a:buChar char="q"/>
            </a:pPr>
            <a:endParaRPr lang="en-US" altLang="en-US" sz="1400" dirty="0">
              <a:solidFill>
                <a:schemeClr val="tx1">
                  <a:lumMod val="65000"/>
                  <a:lumOff val="35000"/>
                </a:schemeClr>
              </a:solidFill>
            </a:endParaRPr>
          </a:p>
          <a:p>
            <a:pPr marL="171450" indent="-171450">
              <a:spcBef>
                <a:spcPct val="0"/>
              </a:spcBef>
              <a:buFont typeface="Arial" panose="020B0604020202020204" pitchFamily="34" charset="0"/>
              <a:buChar char="•"/>
            </a:pPr>
            <a:r>
              <a:rPr lang="en-US" altLang="en-US" sz="1400" dirty="0">
                <a:solidFill>
                  <a:schemeClr val="tx1">
                    <a:lumMod val="65000"/>
                    <a:lumOff val="35000"/>
                  </a:schemeClr>
                </a:solidFill>
              </a:rPr>
              <a:t>Multiple countries</a:t>
            </a:r>
          </a:p>
          <a:p>
            <a:pPr marL="171450" indent="-171450">
              <a:lnSpc>
                <a:spcPts val="1840"/>
              </a:lnSpc>
              <a:buFont typeface="Arial" panose="020B0604020202020204" pitchFamily="34" charset="0"/>
              <a:buChar char="•"/>
            </a:pPr>
            <a:endParaRPr lang="en-GB" sz="1200" dirty="0">
              <a:solidFill>
                <a:srgbClr val="4D4D4D"/>
              </a:solidFill>
              <a:latin typeface="Roboto" panose="02000000000000000000" pitchFamily="2" charset="0"/>
              <a:ea typeface="Roboto" panose="02000000000000000000" pitchFamily="2" charset="0"/>
            </a:endParaRPr>
          </a:p>
        </p:txBody>
      </p:sp>
      <p:sp>
        <p:nvSpPr>
          <p:cNvPr id="12" name="TextBox 11">
            <a:extLst>
              <a:ext uri="{FF2B5EF4-FFF2-40B4-BE49-F238E27FC236}">
                <a16:creationId xmlns:a16="http://schemas.microsoft.com/office/drawing/2014/main" id="{86FA9ADB-039D-6E43-AF2A-EC2F62126E3A}"/>
              </a:ext>
            </a:extLst>
          </p:cNvPr>
          <p:cNvSpPr txBox="1"/>
          <p:nvPr/>
        </p:nvSpPr>
        <p:spPr>
          <a:xfrm>
            <a:off x="666748" y="1393555"/>
            <a:ext cx="10724505" cy="282129"/>
          </a:xfrm>
          <a:prstGeom prst="rect">
            <a:avLst/>
          </a:prstGeom>
          <a:noFill/>
        </p:spPr>
        <p:txBody>
          <a:bodyPr wrap="square" lIns="0" tIns="0" rIns="0" bIns="0" rtlCol="0">
            <a:spAutoFit/>
          </a:bodyPr>
          <a:lstStyle/>
          <a:p>
            <a:pPr marL="0" marR="0" lvl="0" indent="0" algn="l" defTabSz="914400" rtl="0" eaLnBrk="1" fontAlgn="auto" latinLnBrk="0" hangingPunct="1">
              <a:lnSpc>
                <a:spcPts val="2180"/>
              </a:lnSpc>
              <a:spcBef>
                <a:spcPts val="0"/>
              </a:spcBef>
              <a:spcAft>
                <a:spcPts val="0"/>
              </a:spcAft>
              <a:buClrTx/>
              <a:buSzTx/>
              <a:buFontTx/>
              <a:buNone/>
              <a:tabLst/>
              <a:defRPr/>
            </a:pPr>
            <a:r>
              <a:rPr kumimoji="0" lang="en-US" sz="2000" b="0"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rPr>
              <a:t>Safety is a compound level activity, </a:t>
            </a:r>
            <a:r>
              <a:rPr kumimoji="0" lang="en-US" sz="2000" b="0" i="1"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rPr>
              <a:t>not</a:t>
            </a:r>
            <a:r>
              <a:rPr kumimoji="0" lang="en-US" sz="2000" b="0"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rPr>
              <a:t> a study level activity</a:t>
            </a:r>
            <a:endParaRPr lang="en-US" sz="1400" dirty="0">
              <a:solidFill>
                <a:schemeClr val="tx1">
                  <a:lumMod val="75000"/>
                  <a:lumOff val="25000"/>
                </a:schemeClr>
              </a:solidFill>
              <a:latin typeface="Roboto" panose="02000000000000000000" pitchFamily="2" charset="0"/>
              <a:ea typeface="Roboto" panose="02000000000000000000" pitchFamily="2" charset="0"/>
            </a:endParaRPr>
          </a:p>
        </p:txBody>
      </p:sp>
      <p:sp>
        <p:nvSpPr>
          <p:cNvPr id="9" name="Title 1">
            <a:extLst>
              <a:ext uri="{FF2B5EF4-FFF2-40B4-BE49-F238E27FC236}">
                <a16:creationId xmlns:a16="http://schemas.microsoft.com/office/drawing/2014/main" id="{E427C024-EB26-2C41-BF05-89C5E3B23061}"/>
              </a:ext>
            </a:extLst>
          </p:cNvPr>
          <p:cNvSpPr>
            <a:spLocks noGrp="1" noChangeArrowheads="1"/>
          </p:cNvSpPr>
          <p:nvPr>
            <p:ph type="title"/>
          </p:nvPr>
        </p:nvSpPr>
        <p:spPr>
          <a:xfrm>
            <a:off x="1676400" y="381000"/>
            <a:ext cx="10007600" cy="533400"/>
          </a:xfrm>
        </p:spPr>
        <p:txBody>
          <a:bodyPr/>
          <a:lstStyle/>
          <a:p>
            <a:r>
              <a:rPr lang="en-US" altLang="en-US" b="0" dirty="0">
                <a:latin typeface="Roboto Medium" panose="02000000000000000000" pitchFamily="2" charset="0"/>
              </a:rPr>
              <a:t>Compounding the Problem</a:t>
            </a:r>
            <a:endParaRPr lang="en-US" altLang="en-US" b="0" dirty="0"/>
          </a:p>
        </p:txBody>
      </p:sp>
    </p:spTree>
    <p:extLst>
      <p:ext uri="{BB962C8B-B14F-4D97-AF65-F5344CB8AC3E}">
        <p14:creationId xmlns:p14="http://schemas.microsoft.com/office/powerpoint/2010/main" val="1012939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EBA6B9D-2399-874C-A23C-1DB9E4602124}"/>
              </a:ext>
            </a:extLst>
          </p:cNvPr>
          <p:cNvSpPr/>
          <p:nvPr/>
        </p:nvSpPr>
        <p:spPr>
          <a:xfrm>
            <a:off x="666749" y="1748790"/>
            <a:ext cx="3448740" cy="3623310"/>
          </a:xfrm>
          <a:prstGeom prst="roundRect">
            <a:avLst>
              <a:gd name="adj" fmla="val 4501"/>
            </a:avLst>
          </a:prstGeom>
          <a:solidFill>
            <a:schemeClr val="bg1"/>
          </a:solidFill>
          <a:ln w="76200">
            <a:noFill/>
          </a:ln>
          <a:effectLst>
            <a:outerShdw blurRad="2540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US" dirty="0"/>
          </a:p>
        </p:txBody>
      </p:sp>
      <p:sp>
        <p:nvSpPr>
          <p:cNvPr id="11" name="Rounded Rectangle 10">
            <a:extLst>
              <a:ext uri="{FF2B5EF4-FFF2-40B4-BE49-F238E27FC236}">
                <a16:creationId xmlns:a16="http://schemas.microsoft.com/office/drawing/2014/main" id="{A13AB87C-65CC-E04A-89E6-420B3FC82831}"/>
              </a:ext>
            </a:extLst>
          </p:cNvPr>
          <p:cNvSpPr/>
          <p:nvPr/>
        </p:nvSpPr>
        <p:spPr>
          <a:xfrm>
            <a:off x="4381678" y="1748790"/>
            <a:ext cx="3448740" cy="3623310"/>
          </a:xfrm>
          <a:prstGeom prst="roundRect">
            <a:avLst>
              <a:gd name="adj" fmla="val 4501"/>
            </a:avLst>
          </a:prstGeom>
          <a:solidFill>
            <a:schemeClr val="bg1"/>
          </a:solidFill>
          <a:ln>
            <a:noFill/>
          </a:ln>
          <a:effectLst>
            <a:outerShdw blurRad="2540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US" dirty="0"/>
          </a:p>
        </p:txBody>
      </p:sp>
      <p:sp>
        <p:nvSpPr>
          <p:cNvPr id="12" name="Rounded Rectangle 11">
            <a:extLst>
              <a:ext uri="{FF2B5EF4-FFF2-40B4-BE49-F238E27FC236}">
                <a16:creationId xmlns:a16="http://schemas.microsoft.com/office/drawing/2014/main" id="{89A44EB4-0158-0442-B5AB-6EE2E63D0746}"/>
              </a:ext>
            </a:extLst>
          </p:cNvPr>
          <p:cNvSpPr/>
          <p:nvPr/>
        </p:nvSpPr>
        <p:spPr>
          <a:xfrm>
            <a:off x="8049840" y="1748790"/>
            <a:ext cx="3448740" cy="3623310"/>
          </a:xfrm>
          <a:prstGeom prst="roundRect">
            <a:avLst>
              <a:gd name="adj" fmla="val 4501"/>
            </a:avLst>
          </a:prstGeom>
          <a:solidFill>
            <a:schemeClr val="bg1"/>
          </a:solidFill>
          <a:ln w="76200">
            <a:noFill/>
          </a:ln>
          <a:effectLst>
            <a:outerShdw blurRad="2540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US" dirty="0"/>
          </a:p>
        </p:txBody>
      </p:sp>
      <p:sp>
        <p:nvSpPr>
          <p:cNvPr id="33" name="Text Placeholder 2">
            <a:extLst>
              <a:ext uri="{FF2B5EF4-FFF2-40B4-BE49-F238E27FC236}">
                <a16:creationId xmlns:a16="http://schemas.microsoft.com/office/drawing/2014/main" id="{089E077D-1EB7-A040-9251-3A0A2BF7ADE1}"/>
              </a:ext>
            </a:extLst>
          </p:cNvPr>
          <p:cNvSpPr txBox="1">
            <a:spLocks/>
          </p:cNvSpPr>
          <p:nvPr/>
        </p:nvSpPr>
        <p:spPr>
          <a:xfrm>
            <a:off x="935661" y="2190451"/>
            <a:ext cx="3179826" cy="480217"/>
          </a:xfrm>
          <a:prstGeom prst="rect">
            <a:avLst/>
          </a:prstGeom>
        </p:spPr>
        <p:txBody>
          <a:bodyPr lIns="0" tIns="0" rIns="0" bIns="0" num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460"/>
              </a:lnSpc>
              <a:spcBef>
                <a:spcPts val="600"/>
              </a:spcBef>
              <a:buNone/>
            </a:pPr>
            <a:r>
              <a:rPr lang="en-US" sz="1800" kern="0" dirty="0">
                <a:solidFill>
                  <a:schemeClr val="accent1"/>
                </a:solidFill>
                <a:latin typeface="Roboto Medium" panose="02000000000000000000" pitchFamily="2" charset="0"/>
                <a:ea typeface="Roboto Medium" panose="02000000000000000000" pitchFamily="2" charset="0"/>
                <a:cs typeface="Roboto Medium" panose="02000000000000000000" pitchFamily="2" charset="0"/>
              </a:rPr>
              <a:t>Responsibilities</a:t>
            </a:r>
            <a:endParaRPr lang="en-US" sz="1800" dirty="0">
              <a:solidFill>
                <a:schemeClr val="accent1"/>
              </a:solidFill>
              <a:latin typeface="Roboto Medium" panose="02000000000000000000" pitchFamily="2" charset="0"/>
              <a:ea typeface="Roboto Medium" panose="02000000000000000000" pitchFamily="2" charset="0"/>
              <a:cs typeface="Roboto Medium" panose="02000000000000000000" pitchFamily="2" charset="0"/>
            </a:endParaRPr>
          </a:p>
        </p:txBody>
      </p:sp>
      <p:sp>
        <p:nvSpPr>
          <p:cNvPr id="34" name="Text Placeholder 2">
            <a:extLst>
              <a:ext uri="{FF2B5EF4-FFF2-40B4-BE49-F238E27FC236}">
                <a16:creationId xmlns:a16="http://schemas.microsoft.com/office/drawing/2014/main" id="{8444A011-0467-DB41-800A-D77DAE66EB8B}"/>
              </a:ext>
            </a:extLst>
          </p:cNvPr>
          <p:cNvSpPr txBox="1">
            <a:spLocks/>
          </p:cNvSpPr>
          <p:nvPr/>
        </p:nvSpPr>
        <p:spPr>
          <a:xfrm>
            <a:off x="979170" y="3112329"/>
            <a:ext cx="2834661" cy="2042474"/>
          </a:xfrm>
          <a:prstGeom prst="rect">
            <a:avLst/>
          </a:prstGeom>
        </p:spPr>
        <p:txBody>
          <a:bodyPr lIns="0" tIns="0" rIns="0" bIns="0" num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spcAft>
                <a:spcPts val="600"/>
              </a:spcAft>
              <a:defRPr/>
            </a:pPr>
            <a:r>
              <a:rPr lang="en-US" sz="1400" kern="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Reporting to IRB</a:t>
            </a:r>
          </a:p>
          <a:p>
            <a:pPr lvl="1">
              <a:lnSpc>
                <a:spcPct val="120000"/>
              </a:lnSpc>
              <a:spcBef>
                <a:spcPts val="0"/>
              </a:spcBef>
              <a:spcAft>
                <a:spcPts val="600"/>
              </a:spcAft>
              <a:defRPr/>
            </a:pPr>
            <a:r>
              <a:rPr lang="en-US" sz="1400" kern="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Sponsor reports to the IRB on behalf of research sites vs. the Investigator</a:t>
            </a:r>
          </a:p>
          <a:p>
            <a:pPr lvl="1">
              <a:lnSpc>
                <a:spcPct val="120000"/>
              </a:lnSpc>
              <a:spcBef>
                <a:spcPts val="0"/>
              </a:spcBef>
              <a:spcAft>
                <a:spcPts val="600"/>
              </a:spcAft>
              <a:defRPr/>
            </a:pPr>
            <a:r>
              <a:rPr lang="en-US" sz="1400" kern="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National/regional IRBs vs. local</a:t>
            </a:r>
          </a:p>
          <a:p>
            <a:pPr marL="0" indent="0">
              <a:lnSpc>
                <a:spcPts val="1860"/>
              </a:lnSpc>
              <a:spcBef>
                <a:spcPts val="600"/>
              </a:spcBef>
              <a:buNone/>
            </a:pPr>
            <a:r>
              <a:rPr lang="en-US" sz="140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 </a:t>
            </a:r>
          </a:p>
          <a:p>
            <a:pPr marL="0" indent="0">
              <a:lnSpc>
                <a:spcPts val="1860"/>
              </a:lnSpc>
              <a:spcBef>
                <a:spcPts val="600"/>
              </a:spcBef>
              <a:buNone/>
            </a:pPr>
            <a:endParaRPr lang="en-US" sz="1200" dirty="0">
              <a:solidFill>
                <a:schemeClr val="tx1">
                  <a:lumMod val="65000"/>
                  <a:lumOff val="35000"/>
                </a:schemeClr>
              </a:solidFill>
              <a:latin typeface="Roboto" panose="02000000000000000000" pitchFamily="2" charset="0"/>
              <a:ea typeface="Roboto" panose="02000000000000000000" pitchFamily="2" charset="0"/>
            </a:endParaRPr>
          </a:p>
          <a:p>
            <a:pPr marL="0" indent="0">
              <a:lnSpc>
                <a:spcPts val="1860"/>
              </a:lnSpc>
              <a:spcBef>
                <a:spcPts val="600"/>
              </a:spcBef>
              <a:buNone/>
            </a:pPr>
            <a:endParaRPr lang="en-US" sz="1200" dirty="0">
              <a:solidFill>
                <a:schemeClr val="tx1">
                  <a:lumMod val="65000"/>
                  <a:lumOff val="35000"/>
                </a:schemeClr>
              </a:solidFill>
              <a:latin typeface="Roboto" panose="02000000000000000000" pitchFamily="2" charset="0"/>
              <a:ea typeface="Roboto" panose="02000000000000000000" pitchFamily="2" charset="0"/>
            </a:endParaRPr>
          </a:p>
        </p:txBody>
      </p:sp>
      <p:sp>
        <p:nvSpPr>
          <p:cNvPr id="35" name="Text Placeholder 2">
            <a:extLst>
              <a:ext uri="{FF2B5EF4-FFF2-40B4-BE49-F238E27FC236}">
                <a16:creationId xmlns:a16="http://schemas.microsoft.com/office/drawing/2014/main" id="{382B96F2-5284-ED4C-BE9E-408520308CE2}"/>
              </a:ext>
            </a:extLst>
          </p:cNvPr>
          <p:cNvSpPr txBox="1">
            <a:spLocks/>
          </p:cNvSpPr>
          <p:nvPr/>
        </p:nvSpPr>
        <p:spPr>
          <a:xfrm>
            <a:off x="4784549" y="2190451"/>
            <a:ext cx="2622893" cy="480217"/>
          </a:xfrm>
          <a:prstGeom prst="rect">
            <a:avLst/>
          </a:prstGeom>
        </p:spPr>
        <p:txBody>
          <a:bodyPr lIns="0" tIns="0" rIns="0" bIns="0" num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460"/>
              </a:lnSpc>
              <a:spcBef>
                <a:spcPts val="600"/>
              </a:spcBef>
              <a:buNone/>
            </a:pPr>
            <a:r>
              <a:rPr lang="en-US" sz="1800" dirty="0">
                <a:solidFill>
                  <a:schemeClr val="accent1"/>
                </a:solidFill>
                <a:latin typeface="Roboto Medium" panose="02000000000000000000" pitchFamily="2" charset="0"/>
                <a:ea typeface="Roboto Medium" panose="02000000000000000000" pitchFamily="2" charset="0"/>
              </a:rPr>
              <a:t>Regulations</a:t>
            </a:r>
          </a:p>
        </p:txBody>
      </p:sp>
      <p:sp>
        <p:nvSpPr>
          <p:cNvPr id="36" name="Text Placeholder 2">
            <a:extLst>
              <a:ext uri="{FF2B5EF4-FFF2-40B4-BE49-F238E27FC236}">
                <a16:creationId xmlns:a16="http://schemas.microsoft.com/office/drawing/2014/main" id="{0BF8FF99-ADF9-D847-AEA6-09FBB10C9C57}"/>
              </a:ext>
            </a:extLst>
          </p:cNvPr>
          <p:cNvSpPr txBox="1">
            <a:spLocks/>
          </p:cNvSpPr>
          <p:nvPr/>
        </p:nvSpPr>
        <p:spPr>
          <a:xfrm>
            <a:off x="4828931" y="3112329"/>
            <a:ext cx="2926079" cy="2042474"/>
          </a:xfrm>
          <a:prstGeom prst="rect">
            <a:avLst/>
          </a:prstGeom>
        </p:spPr>
        <p:txBody>
          <a:bodyPr lIns="0" tIns="0" rIns="0" bIns="0" num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spcAft>
                <a:spcPts val="600"/>
              </a:spcAft>
              <a:defRPr/>
            </a:pPr>
            <a:r>
              <a:rPr lang="en-US" sz="1400" kern="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Local interpretation of requirements</a:t>
            </a:r>
          </a:p>
          <a:p>
            <a:pPr lvl="1">
              <a:lnSpc>
                <a:spcPct val="120000"/>
              </a:lnSpc>
              <a:spcBef>
                <a:spcPts val="0"/>
              </a:spcBef>
              <a:spcAft>
                <a:spcPts val="600"/>
              </a:spcAft>
              <a:defRPr/>
            </a:pPr>
            <a:r>
              <a:rPr lang="en-US" sz="1400" kern="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Sponsor, IRB</a:t>
            </a:r>
          </a:p>
          <a:p>
            <a:pPr>
              <a:lnSpc>
                <a:spcPct val="120000"/>
              </a:lnSpc>
              <a:spcBef>
                <a:spcPts val="0"/>
              </a:spcBef>
              <a:spcAft>
                <a:spcPts val="600"/>
              </a:spcAft>
              <a:defRPr/>
            </a:pPr>
            <a:r>
              <a:rPr lang="en-US" sz="1400" kern="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Type of study</a:t>
            </a:r>
          </a:p>
          <a:p>
            <a:pPr>
              <a:lnSpc>
                <a:spcPct val="120000"/>
              </a:lnSpc>
              <a:spcBef>
                <a:spcPts val="0"/>
              </a:spcBef>
              <a:spcAft>
                <a:spcPts val="600"/>
              </a:spcAft>
              <a:defRPr/>
            </a:pPr>
            <a:r>
              <a:rPr lang="en-US" sz="1400" kern="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Global vs. local</a:t>
            </a:r>
          </a:p>
          <a:p>
            <a:pPr marL="0" indent="0">
              <a:lnSpc>
                <a:spcPts val="1860"/>
              </a:lnSpc>
              <a:spcBef>
                <a:spcPts val="600"/>
              </a:spcBef>
              <a:buNone/>
            </a:pPr>
            <a:endParaRPr lang="en-US" sz="120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endParaRPr>
          </a:p>
          <a:p>
            <a:pPr marL="0" indent="0">
              <a:lnSpc>
                <a:spcPts val="1860"/>
              </a:lnSpc>
              <a:spcBef>
                <a:spcPts val="600"/>
              </a:spcBef>
              <a:buNone/>
            </a:pPr>
            <a:endParaRPr lang="en-US" sz="120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37" name="Text Placeholder 2">
            <a:extLst>
              <a:ext uri="{FF2B5EF4-FFF2-40B4-BE49-F238E27FC236}">
                <a16:creationId xmlns:a16="http://schemas.microsoft.com/office/drawing/2014/main" id="{FA7C2EBA-F119-8D4B-8747-3A41C3739EE8}"/>
              </a:ext>
            </a:extLst>
          </p:cNvPr>
          <p:cNvSpPr txBox="1">
            <a:spLocks/>
          </p:cNvSpPr>
          <p:nvPr/>
        </p:nvSpPr>
        <p:spPr>
          <a:xfrm>
            <a:off x="8428325" y="2190451"/>
            <a:ext cx="2691766" cy="480217"/>
          </a:xfrm>
          <a:prstGeom prst="rect">
            <a:avLst/>
          </a:prstGeom>
        </p:spPr>
        <p:txBody>
          <a:bodyPr lIns="0" tIns="0" rIns="0" bIns="0" num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460"/>
              </a:lnSpc>
              <a:spcBef>
                <a:spcPts val="600"/>
              </a:spcBef>
              <a:buNone/>
            </a:pPr>
            <a:r>
              <a:rPr lang="en-US" sz="1800" dirty="0">
                <a:solidFill>
                  <a:schemeClr val="accent1"/>
                </a:solidFill>
                <a:latin typeface="Roboto Medium" panose="02000000000000000000" pitchFamily="2" charset="0"/>
                <a:ea typeface="Roboto Medium" panose="02000000000000000000" pitchFamily="2" charset="0"/>
              </a:rPr>
              <a:t>Sponsor SOPs and Policies</a:t>
            </a:r>
          </a:p>
        </p:txBody>
      </p:sp>
      <p:sp>
        <p:nvSpPr>
          <p:cNvPr id="38" name="Text Placeholder 2">
            <a:extLst>
              <a:ext uri="{FF2B5EF4-FFF2-40B4-BE49-F238E27FC236}">
                <a16:creationId xmlns:a16="http://schemas.microsoft.com/office/drawing/2014/main" id="{1980BF01-B370-394F-A699-7D681A3DC1DA}"/>
              </a:ext>
            </a:extLst>
          </p:cNvPr>
          <p:cNvSpPr txBox="1">
            <a:spLocks/>
          </p:cNvSpPr>
          <p:nvPr/>
        </p:nvSpPr>
        <p:spPr>
          <a:xfrm>
            <a:off x="8444057" y="3112329"/>
            <a:ext cx="2893468" cy="2042474"/>
          </a:xfrm>
          <a:prstGeom prst="rect">
            <a:avLst/>
          </a:prstGeom>
        </p:spPr>
        <p:txBody>
          <a:bodyPr lIns="0" tIns="0" rIns="0" bIns="0" num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spcAft>
                <a:spcPts val="600"/>
              </a:spcAft>
              <a:defRPr/>
            </a:pPr>
            <a:r>
              <a:rPr lang="en-US" sz="1400" kern="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Types of safety information produced by a Sponsor</a:t>
            </a:r>
          </a:p>
          <a:p>
            <a:pPr lvl="1">
              <a:lnSpc>
                <a:spcPct val="120000"/>
              </a:lnSpc>
              <a:spcBef>
                <a:spcPts val="0"/>
              </a:spcBef>
              <a:spcAft>
                <a:spcPts val="600"/>
              </a:spcAft>
              <a:defRPr/>
            </a:pPr>
            <a:r>
              <a:rPr lang="en-US" sz="1400" kern="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SUSARs, USM/DILs</a:t>
            </a:r>
          </a:p>
          <a:p>
            <a:pPr lvl="1">
              <a:lnSpc>
                <a:spcPct val="120000"/>
              </a:lnSpc>
              <a:spcBef>
                <a:spcPts val="0"/>
              </a:spcBef>
              <a:spcAft>
                <a:spcPts val="600"/>
              </a:spcAft>
              <a:defRPr/>
            </a:pPr>
            <a:r>
              <a:rPr lang="en-US" sz="1400" kern="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Aggregate reporting</a:t>
            </a:r>
          </a:p>
          <a:p>
            <a:pPr>
              <a:lnSpc>
                <a:spcPct val="120000"/>
              </a:lnSpc>
              <a:spcBef>
                <a:spcPts val="0"/>
              </a:spcBef>
              <a:spcAft>
                <a:spcPts val="600"/>
              </a:spcAft>
              <a:defRPr/>
            </a:pPr>
            <a:r>
              <a:rPr lang="en-US" sz="1400" kern="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Global vs. local</a:t>
            </a:r>
            <a:endParaRPr lang="en-US" sz="140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endParaRPr>
          </a:p>
          <a:p>
            <a:pPr marL="0" indent="0">
              <a:lnSpc>
                <a:spcPts val="1860"/>
              </a:lnSpc>
              <a:spcBef>
                <a:spcPts val="600"/>
              </a:spcBef>
              <a:buNone/>
            </a:pPr>
            <a:endParaRPr lang="en-US" sz="120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39" name="Title 1">
            <a:extLst>
              <a:ext uri="{FF2B5EF4-FFF2-40B4-BE49-F238E27FC236}">
                <a16:creationId xmlns:a16="http://schemas.microsoft.com/office/drawing/2014/main" id="{B0F0CF59-C22F-3246-92D5-FA1BDE5D8F2F}"/>
              </a:ext>
            </a:extLst>
          </p:cNvPr>
          <p:cNvSpPr>
            <a:spLocks noGrp="1" noChangeArrowheads="1"/>
          </p:cNvSpPr>
          <p:nvPr>
            <p:ph type="title"/>
          </p:nvPr>
        </p:nvSpPr>
        <p:spPr>
          <a:xfrm>
            <a:off x="5737257" y="442621"/>
            <a:ext cx="5832763" cy="533400"/>
          </a:xfrm>
        </p:spPr>
        <p:txBody>
          <a:bodyPr/>
          <a:lstStyle/>
          <a:p>
            <a:r>
              <a:rPr lang="en-US" altLang="en-US" b="0" dirty="0">
                <a:latin typeface="Roboto Medium" panose="02000000000000000000" pitchFamily="2" charset="0"/>
              </a:rPr>
              <a:t>Why Do Requirements Differ From Country to Country?</a:t>
            </a:r>
            <a:br>
              <a:rPr lang="en-US" altLang="en-US" b="0" dirty="0">
                <a:latin typeface="Roboto Medium" panose="02000000000000000000" pitchFamily="2" charset="0"/>
              </a:rPr>
            </a:br>
            <a:endParaRPr lang="en-US" altLang="en-US" b="0" dirty="0"/>
          </a:p>
        </p:txBody>
      </p:sp>
    </p:spTree>
    <p:extLst>
      <p:ext uri="{BB962C8B-B14F-4D97-AF65-F5344CB8AC3E}">
        <p14:creationId xmlns:p14="http://schemas.microsoft.com/office/powerpoint/2010/main" val="2587359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E2DEC2-6FD2-2D4C-8776-CCA99AE9293F}"/>
              </a:ext>
            </a:extLst>
          </p:cNvPr>
          <p:cNvSpPr>
            <a:spLocks noGrp="1"/>
          </p:cNvSpPr>
          <p:nvPr>
            <p:ph type="title"/>
          </p:nvPr>
        </p:nvSpPr>
        <p:spPr/>
        <p:txBody>
          <a:bodyPr/>
          <a:lstStyle/>
          <a:p>
            <a:pPr marL="11206">
              <a:spcBef>
                <a:spcPts val="84"/>
              </a:spcBef>
              <a:defRPr/>
            </a:pPr>
            <a:r>
              <a:rPr lang="en-US" spc="-4" dirty="0">
                <a:latin typeface="Roboto" panose="02000000000000000000" pitchFamily="2" charset="0"/>
                <a:ea typeface="Roboto" panose="02000000000000000000" pitchFamily="2" charset="0"/>
                <a:cs typeface="Roboto" panose="02000000000000000000" pitchFamily="2" charset="0"/>
              </a:rPr>
              <a:t>Why</a:t>
            </a:r>
            <a:r>
              <a:rPr lang="en-US" spc="-13" dirty="0">
                <a:latin typeface="Roboto" panose="02000000000000000000" pitchFamily="2" charset="0"/>
                <a:ea typeface="Roboto" panose="02000000000000000000" pitchFamily="2" charset="0"/>
                <a:cs typeface="Roboto" panose="02000000000000000000" pitchFamily="2" charset="0"/>
              </a:rPr>
              <a:t> Sponsors like </a:t>
            </a:r>
            <a:r>
              <a:rPr lang="en-US" spc="-4" dirty="0">
                <a:latin typeface="Roboto" panose="02000000000000000000" pitchFamily="2" charset="0"/>
                <a:ea typeface="Roboto" panose="02000000000000000000" pitchFamily="2" charset="0"/>
                <a:cs typeface="Roboto" panose="02000000000000000000" pitchFamily="2" charset="0"/>
              </a:rPr>
              <a:t>Portals?</a:t>
            </a:r>
          </a:p>
        </p:txBody>
      </p:sp>
      <p:sp>
        <p:nvSpPr>
          <p:cNvPr id="8" name="Rounded Rectangle 21">
            <a:extLst>
              <a:ext uri="{FF2B5EF4-FFF2-40B4-BE49-F238E27FC236}">
                <a16:creationId xmlns:a16="http://schemas.microsoft.com/office/drawing/2014/main" id="{0047F5C7-F155-0641-9EA9-F19078B5977D}"/>
              </a:ext>
            </a:extLst>
          </p:cNvPr>
          <p:cNvSpPr/>
          <p:nvPr/>
        </p:nvSpPr>
        <p:spPr>
          <a:xfrm>
            <a:off x="679450" y="1200150"/>
            <a:ext cx="3336925" cy="4757306"/>
          </a:xfrm>
          <a:prstGeom prst="roundRect">
            <a:avLst>
              <a:gd name="adj" fmla="val 4501"/>
            </a:avLst>
          </a:prstGeom>
          <a:solidFill>
            <a:schemeClr val="bg1"/>
          </a:solidFill>
          <a:ln>
            <a:noFill/>
          </a:ln>
          <a:effectLst>
            <a:outerShdw blurRad="2540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dirty="0"/>
          </a:p>
        </p:txBody>
      </p:sp>
      <p:sp>
        <p:nvSpPr>
          <p:cNvPr id="9" name="Rounded Rectangle 22">
            <a:extLst>
              <a:ext uri="{FF2B5EF4-FFF2-40B4-BE49-F238E27FC236}">
                <a16:creationId xmlns:a16="http://schemas.microsoft.com/office/drawing/2014/main" id="{F94DD0C7-3490-EF4A-9CE5-CB164DE2AD6A}"/>
              </a:ext>
            </a:extLst>
          </p:cNvPr>
          <p:cNvSpPr/>
          <p:nvPr/>
        </p:nvSpPr>
        <p:spPr>
          <a:xfrm>
            <a:off x="4422775" y="1200150"/>
            <a:ext cx="3336925" cy="4757306"/>
          </a:xfrm>
          <a:prstGeom prst="roundRect">
            <a:avLst>
              <a:gd name="adj" fmla="val 4501"/>
            </a:avLst>
          </a:prstGeom>
          <a:solidFill>
            <a:schemeClr val="bg1"/>
          </a:solidFill>
          <a:ln w="76200">
            <a:noFill/>
          </a:ln>
          <a:effectLst>
            <a:outerShdw blurRad="2540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dirty="0"/>
          </a:p>
        </p:txBody>
      </p:sp>
      <p:sp>
        <p:nvSpPr>
          <p:cNvPr id="10" name="Rounded Rectangle 23">
            <a:extLst>
              <a:ext uri="{FF2B5EF4-FFF2-40B4-BE49-F238E27FC236}">
                <a16:creationId xmlns:a16="http://schemas.microsoft.com/office/drawing/2014/main" id="{58B74C91-4F00-B14A-AD53-A9F8ECBF1451}"/>
              </a:ext>
            </a:extLst>
          </p:cNvPr>
          <p:cNvSpPr/>
          <p:nvPr/>
        </p:nvSpPr>
        <p:spPr>
          <a:xfrm>
            <a:off x="8175625" y="1200150"/>
            <a:ext cx="3336925" cy="4757306"/>
          </a:xfrm>
          <a:prstGeom prst="roundRect">
            <a:avLst>
              <a:gd name="adj" fmla="val 4501"/>
            </a:avLst>
          </a:prstGeom>
          <a:solidFill>
            <a:schemeClr val="bg1"/>
          </a:solidFill>
          <a:ln>
            <a:noFill/>
          </a:ln>
          <a:effectLst>
            <a:outerShdw blurRad="2540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dirty="0"/>
          </a:p>
        </p:txBody>
      </p:sp>
      <p:sp>
        <p:nvSpPr>
          <p:cNvPr id="11" name="Text Placeholder 2">
            <a:extLst>
              <a:ext uri="{FF2B5EF4-FFF2-40B4-BE49-F238E27FC236}">
                <a16:creationId xmlns:a16="http://schemas.microsoft.com/office/drawing/2014/main" id="{D8214A3E-BE3A-7C49-B9D3-A170A9CCED16}"/>
              </a:ext>
            </a:extLst>
          </p:cNvPr>
          <p:cNvSpPr txBox="1">
            <a:spLocks/>
          </p:cNvSpPr>
          <p:nvPr/>
        </p:nvSpPr>
        <p:spPr>
          <a:xfrm>
            <a:off x="1084264" y="2352675"/>
            <a:ext cx="2808864" cy="267017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460"/>
              </a:lnSpc>
              <a:spcBef>
                <a:spcPts val="600"/>
              </a:spcBef>
              <a:defRPr/>
            </a:pPr>
            <a:r>
              <a:rPr lang="en-US" dirty="0">
                <a:solidFill>
                  <a:schemeClr val="accent1"/>
                </a:solidFill>
                <a:latin typeface="Roboto Medium" panose="02000000000000000000" pitchFamily="2" charset="0"/>
                <a:ea typeface="Roboto Medium" panose="02000000000000000000" pitchFamily="2" charset="0"/>
              </a:rPr>
              <a:t>Saves Time</a:t>
            </a:r>
          </a:p>
          <a:p>
            <a:pPr marL="285750" indent="-285750">
              <a:lnSpc>
                <a:spcPts val="2160"/>
              </a:lnSpc>
              <a:spcBef>
                <a:spcPts val="600"/>
              </a:spcBef>
              <a:buFont typeface="Arial" panose="020B0604020202020204" pitchFamily="34" charset="0"/>
              <a:buChar char="•"/>
              <a:defRPr/>
            </a:pPr>
            <a:r>
              <a:rPr lang="en-US" sz="1300" dirty="0">
                <a:solidFill>
                  <a:schemeClr val="tx1">
                    <a:lumMod val="65000"/>
                    <a:lumOff val="35000"/>
                  </a:schemeClr>
                </a:solidFill>
                <a:latin typeface="Roboto" panose="02000000000000000000" pitchFamily="2" charset="0"/>
                <a:ea typeface="Roboto" panose="02000000000000000000" pitchFamily="2" charset="0"/>
              </a:rPr>
              <a:t>Web-based solutions available 24/7</a:t>
            </a:r>
          </a:p>
          <a:p>
            <a:pPr marL="285750" indent="-285750">
              <a:lnSpc>
                <a:spcPts val="2160"/>
              </a:lnSpc>
              <a:spcBef>
                <a:spcPts val="600"/>
              </a:spcBef>
              <a:buFont typeface="Arial" panose="020B0604020202020204" pitchFamily="34" charset="0"/>
              <a:buChar char="•"/>
              <a:defRPr/>
            </a:pPr>
            <a:r>
              <a:rPr lang="en-US" sz="1300" dirty="0">
                <a:solidFill>
                  <a:srgbClr val="595959"/>
                </a:solidFill>
                <a:latin typeface="Roboto" panose="02000000000000000000" pitchFamily="2" charset="0"/>
                <a:ea typeface="Roboto" panose="02000000000000000000" pitchFamily="2" charset="0"/>
              </a:rPr>
              <a:t>Instant document distribution &amp; submission</a:t>
            </a:r>
          </a:p>
          <a:p>
            <a:pPr marL="285750" indent="-285750">
              <a:lnSpc>
                <a:spcPts val="2160"/>
              </a:lnSpc>
              <a:spcBef>
                <a:spcPts val="600"/>
              </a:spcBef>
              <a:buFont typeface="Arial" panose="020B0604020202020204" pitchFamily="34" charset="0"/>
              <a:buChar char="•"/>
              <a:defRPr/>
            </a:pPr>
            <a:r>
              <a:rPr lang="en-US" sz="1300" dirty="0">
                <a:solidFill>
                  <a:schemeClr val="tx1">
                    <a:lumMod val="65000"/>
                    <a:lumOff val="35000"/>
                  </a:schemeClr>
                </a:solidFill>
                <a:latin typeface="Roboto" panose="02000000000000000000" pitchFamily="2" charset="0"/>
                <a:ea typeface="Roboto" panose="02000000000000000000" pitchFamily="2" charset="0"/>
              </a:rPr>
              <a:t>Easy version control and information access</a:t>
            </a:r>
          </a:p>
          <a:p>
            <a:pPr marL="285750" indent="-285750">
              <a:lnSpc>
                <a:spcPts val="2160"/>
              </a:lnSpc>
              <a:spcBef>
                <a:spcPts val="600"/>
              </a:spcBef>
              <a:buFont typeface="Arial" panose="020B0604020202020204" pitchFamily="34" charset="0"/>
              <a:buChar char="•"/>
              <a:defRPr/>
            </a:pPr>
            <a:r>
              <a:rPr lang="en-US" sz="1300" dirty="0">
                <a:solidFill>
                  <a:schemeClr val="tx1">
                    <a:lumMod val="65000"/>
                    <a:lumOff val="35000"/>
                  </a:schemeClr>
                </a:solidFill>
                <a:latin typeface="Roboto" panose="02000000000000000000" pitchFamily="2" charset="0"/>
                <a:ea typeface="Roboto" panose="02000000000000000000" pitchFamily="2" charset="0"/>
              </a:rPr>
              <a:t>Speeds study start-up process – faster site activation</a:t>
            </a:r>
          </a:p>
          <a:p>
            <a:pPr marL="285750" indent="-285750">
              <a:lnSpc>
                <a:spcPts val="2160"/>
              </a:lnSpc>
              <a:spcBef>
                <a:spcPts val="600"/>
              </a:spcBef>
              <a:buFont typeface="Arial" panose="020B0604020202020204" pitchFamily="34" charset="0"/>
              <a:buChar char="•"/>
              <a:defRPr/>
            </a:pPr>
            <a:r>
              <a:rPr lang="en-US" sz="1300" dirty="0">
                <a:solidFill>
                  <a:schemeClr val="tx1">
                    <a:lumMod val="65000"/>
                    <a:lumOff val="35000"/>
                  </a:schemeClr>
                </a:solidFill>
                <a:latin typeface="Roboto" panose="02000000000000000000" pitchFamily="2" charset="0"/>
                <a:ea typeface="Roboto" panose="02000000000000000000" pitchFamily="2" charset="0"/>
              </a:rPr>
              <a:t>Allows online monitor review prior to visit</a:t>
            </a:r>
          </a:p>
        </p:txBody>
      </p:sp>
      <p:sp>
        <p:nvSpPr>
          <p:cNvPr id="12" name="Text Placeholder 2">
            <a:extLst>
              <a:ext uri="{FF2B5EF4-FFF2-40B4-BE49-F238E27FC236}">
                <a16:creationId xmlns:a16="http://schemas.microsoft.com/office/drawing/2014/main" id="{18FD7299-E6B6-8444-ADEE-5A9768DE2A83}"/>
              </a:ext>
            </a:extLst>
          </p:cNvPr>
          <p:cNvSpPr txBox="1">
            <a:spLocks noChangeArrowheads="1"/>
          </p:cNvSpPr>
          <p:nvPr/>
        </p:nvSpPr>
        <p:spPr bwMode="auto">
          <a:xfrm>
            <a:off x="4432300" y="2663825"/>
            <a:ext cx="332740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indent="-285750">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2pPr>
            <a:lvl3pPr indent="-228600">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3pPr>
            <a:lvl4pPr indent="-228600">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4pPr>
            <a:lvl5pPr indent="-228600">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5pPr>
            <a:lvl6pPr indent="-228600" eaLnBrk="0" fontAlgn="base" hangingPunct="0">
              <a:spcBef>
                <a:spcPct val="20000"/>
              </a:spcBef>
              <a:spcAft>
                <a:spcPct val="0"/>
              </a:spcAft>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6pPr>
            <a:lvl7pPr indent="-228600" eaLnBrk="0" fontAlgn="base" hangingPunct="0">
              <a:spcBef>
                <a:spcPct val="20000"/>
              </a:spcBef>
              <a:spcAft>
                <a:spcPct val="0"/>
              </a:spcAft>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7pPr>
            <a:lvl8pPr indent="-228600" eaLnBrk="0" fontAlgn="base" hangingPunct="0">
              <a:spcBef>
                <a:spcPct val="20000"/>
              </a:spcBef>
              <a:spcAft>
                <a:spcPct val="0"/>
              </a:spcAft>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8pPr>
            <a:lvl9pPr indent="-228600" eaLnBrk="0" fontAlgn="base" hangingPunct="0">
              <a:spcBef>
                <a:spcPct val="20000"/>
              </a:spcBef>
              <a:spcAft>
                <a:spcPct val="0"/>
              </a:spcAft>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9pPr>
          </a:lstStyle>
          <a:p>
            <a:pPr algn="ctr" eaLnBrk="1" hangingPunct="1">
              <a:lnSpc>
                <a:spcPts val="2463"/>
              </a:lnSpc>
              <a:spcBef>
                <a:spcPts val="600"/>
              </a:spcBef>
              <a:buFontTx/>
              <a:buNone/>
            </a:pPr>
            <a:endParaRPr lang="en-US" altLang="en-US" sz="1600">
              <a:solidFill>
                <a:schemeClr val="accent2"/>
              </a:solidFill>
              <a:latin typeface="Roboto Medium" panose="02000000000000000000" pitchFamily="2" charset="0"/>
            </a:endParaRPr>
          </a:p>
        </p:txBody>
      </p:sp>
      <p:sp>
        <p:nvSpPr>
          <p:cNvPr id="13" name="Text Placeholder 2">
            <a:extLst>
              <a:ext uri="{FF2B5EF4-FFF2-40B4-BE49-F238E27FC236}">
                <a16:creationId xmlns:a16="http://schemas.microsoft.com/office/drawing/2014/main" id="{A174E4D1-9B16-684E-B095-77F1D7CF2F3A}"/>
              </a:ext>
            </a:extLst>
          </p:cNvPr>
          <p:cNvSpPr txBox="1">
            <a:spLocks/>
          </p:cNvSpPr>
          <p:nvPr/>
        </p:nvSpPr>
        <p:spPr>
          <a:xfrm>
            <a:off x="4833938" y="2352675"/>
            <a:ext cx="2522537" cy="2471738"/>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460"/>
              </a:lnSpc>
              <a:spcBef>
                <a:spcPts val="600"/>
              </a:spcBef>
              <a:defRPr/>
            </a:pPr>
            <a:r>
              <a:rPr lang="en-US" dirty="0">
                <a:solidFill>
                  <a:schemeClr val="accent1"/>
                </a:solidFill>
                <a:latin typeface="Roboto Medium" panose="02000000000000000000" pitchFamily="2" charset="0"/>
                <a:ea typeface="Roboto Medium" panose="02000000000000000000" pitchFamily="2" charset="0"/>
              </a:rPr>
              <a:t>Saves Money</a:t>
            </a:r>
          </a:p>
          <a:p>
            <a:pPr marL="285750" indent="-285750">
              <a:lnSpc>
                <a:spcPts val="2160"/>
              </a:lnSpc>
              <a:spcBef>
                <a:spcPts val="600"/>
              </a:spcBef>
              <a:buFont typeface="Arial" panose="020B0604020202020204" pitchFamily="34" charset="0"/>
              <a:buChar char="•"/>
              <a:defRPr/>
            </a:pPr>
            <a:r>
              <a:rPr lang="en-US" sz="1400" dirty="0">
                <a:solidFill>
                  <a:schemeClr val="tx1">
                    <a:lumMod val="65000"/>
                    <a:lumOff val="35000"/>
                  </a:schemeClr>
                </a:solidFill>
                <a:latin typeface="Roboto" panose="02000000000000000000" pitchFamily="2" charset="0"/>
                <a:ea typeface="Roboto" panose="02000000000000000000" pitchFamily="2" charset="0"/>
              </a:rPr>
              <a:t>No more paper processing, overnight mail, FTE time, etc.</a:t>
            </a:r>
          </a:p>
          <a:p>
            <a:pPr marL="285750" indent="-285750">
              <a:lnSpc>
                <a:spcPts val="2160"/>
              </a:lnSpc>
              <a:spcBef>
                <a:spcPts val="600"/>
              </a:spcBef>
              <a:buFont typeface="Arial" panose="020B0604020202020204" pitchFamily="34" charset="0"/>
              <a:buChar char="•"/>
              <a:defRPr/>
            </a:pPr>
            <a:r>
              <a:rPr lang="en-US" sz="1400" dirty="0">
                <a:solidFill>
                  <a:schemeClr val="tx1">
                    <a:lumMod val="65000"/>
                    <a:lumOff val="35000"/>
                  </a:schemeClr>
                </a:solidFill>
                <a:latin typeface="Roboto" panose="02000000000000000000" pitchFamily="2" charset="0"/>
                <a:ea typeface="Roboto" panose="02000000000000000000" pitchFamily="2" charset="0"/>
              </a:rPr>
              <a:t>Web-based, so no more laptops</a:t>
            </a:r>
          </a:p>
          <a:p>
            <a:pPr marL="285750" indent="-285750">
              <a:lnSpc>
                <a:spcPts val="2160"/>
              </a:lnSpc>
              <a:spcBef>
                <a:spcPts val="600"/>
              </a:spcBef>
              <a:buFont typeface="Arial" panose="020B0604020202020204" pitchFamily="34" charset="0"/>
              <a:buChar char="•"/>
              <a:defRPr/>
            </a:pPr>
            <a:r>
              <a:rPr lang="en-US" sz="1400" dirty="0">
                <a:solidFill>
                  <a:schemeClr val="tx1">
                    <a:lumMod val="65000"/>
                    <a:lumOff val="35000"/>
                  </a:schemeClr>
                </a:solidFill>
                <a:latin typeface="Roboto" panose="02000000000000000000" pitchFamily="2" charset="0"/>
                <a:ea typeface="Roboto" panose="02000000000000000000" pitchFamily="2" charset="0"/>
              </a:rPr>
              <a:t>Shorten trial duration — reduced monitor, CRO costs</a:t>
            </a:r>
          </a:p>
          <a:p>
            <a:pPr>
              <a:lnSpc>
                <a:spcPts val="2160"/>
              </a:lnSpc>
              <a:spcBef>
                <a:spcPts val="600"/>
              </a:spcBef>
              <a:defRPr/>
            </a:pPr>
            <a:endParaRPr lang="en-US" sz="1400" dirty="0">
              <a:solidFill>
                <a:schemeClr val="tx1">
                  <a:lumMod val="65000"/>
                  <a:lumOff val="35000"/>
                </a:schemeClr>
              </a:solidFill>
              <a:latin typeface="Roboto" panose="02000000000000000000" pitchFamily="2" charset="0"/>
              <a:ea typeface="Roboto" panose="02000000000000000000" pitchFamily="2" charset="0"/>
            </a:endParaRPr>
          </a:p>
        </p:txBody>
      </p:sp>
      <p:sp>
        <p:nvSpPr>
          <p:cNvPr id="14" name="Text Placeholder 2">
            <a:extLst>
              <a:ext uri="{FF2B5EF4-FFF2-40B4-BE49-F238E27FC236}">
                <a16:creationId xmlns:a16="http://schemas.microsoft.com/office/drawing/2014/main" id="{67E30352-EA17-8E44-BC7D-E49BC46B0ADB}"/>
              </a:ext>
            </a:extLst>
          </p:cNvPr>
          <p:cNvSpPr txBox="1">
            <a:spLocks/>
          </p:cNvSpPr>
          <p:nvPr/>
        </p:nvSpPr>
        <p:spPr>
          <a:xfrm>
            <a:off x="8586788" y="2352675"/>
            <a:ext cx="2749550" cy="2744788"/>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460"/>
              </a:lnSpc>
              <a:spcBef>
                <a:spcPts val="600"/>
              </a:spcBef>
              <a:defRPr/>
            </a:pPr>
            <a:r>
              <a:rPr lang="en-US" dirty="0">
                <a:solidFill>
                  <a:schemeClr val="accent1"/>
                </a:solidFill>
                <a:latin typeface="Roboto Medium" panose="02000000000000000000" pitchFamily="2" charset="0"/>
                <a:ea typeface="Roboto Medium" panose="02000000000000000000" pitchFamily="2" charset="0"/>
              </a:rPr>
              <a:t>Adds Security and Control</a:t>
            </a:r>
          </a:p>
          <a:p>
            <a:pPr marL="285750" indent="-285750">
              <a:lnSpc>
                <a:spcPts val="2160"/>
              </a:lnSpc>
              <a:spcBef>
                <a:spcPts val="600"/>
              </a:spcBef>
              <a:buFont typeface="Arial" panose="020B0604020202020204" pitchFamily="34" charset="0"/>
              <a:buChar char="•"/>
              <a:defRPr/>
            </a:pPr>
            <a:r>
              <a:rPr lang="en-US" sz="1400" dirty="0">
                <a:solidFill>
                  <a:schemeClr val="tx1">
                    <a:lumMod val="65000"/>
                    <a:lumOff val="35000"/>
                  </a:schemeClr>
                </a:solidFill>
                <a:latin typeface="Roboto" panose="02000000000000000000" pitchFamily="2" charset="0"/>
                <a:ea typeface="Roboto" panose="02000000000000000000" pitchFamily="2" charset="0"/>
              </a:rPr>
              <a:t>Document locking and protection</a:t>
            </a:r>
          </a:p>
          <a:p>
            <a:pPr marL="285750" indent="-285750">
              <a:lnSpc>
                <a:spcPts val="2160"/>
              </a:lnSpc>
              <a:spcBef>
                <a:spcPts val="600"/>
              </a:spcBef>
              <a:buFont typeface="Arial" panose="020B0604020202020204" pitchFamily="34" charset="0"/>
              <a:buChar char="•"/>
              <a:defRPr/>
            </a:pPr>
            <a:r>
              <a:rPr lang="en-US" sz="1400" dirty="0">
                <a:solidFill>
                  <a:schemeClr val="tx1">
                    <a:lumMod val="65000"/>
                    <a:lumOff val="35000"/>
                  </a:schemeClr>
                </a:solidFill>
                <a:latin typeface="Roboto" panose="02000000000000000000" pitchFamily="2" charset="0"/>
                <a:ea typeface="Roboto" panose="02000000000000000000" pitchFamily="2" charset="0"/>
              </a:rPr>
              <a:t>Varied user access privileges</a:t>
            </a:r>
          </a:p>
          <a:p>
            <a:pPr marL="285750" indent="-285750">
              <a:lnSpc>
                <a:spcPts val="2160"/>
              </a:lnSpc>
              <a:spcBef>
                <a:spcPts val="600"/>
              </a:spcBef>
              <a:buFont typeface="Arial" panose="020B0604020202020204" pitchFamily="34" charset="0"/>
              <a:buChar char="•"/>
              <a:defRPr/>
            </a:pPr>
            <a:r>
              <a:rPr lang="en-US" sz="1400" dirty="0">
                <a:solidFill>
                  <a:schemeClr val="tx1">
                    <a:lumMod val="65000"/>
                    <a:lumOff val="35000"/>
                  </a:schemeClr>
                </a:solidFill>
                <a:latin typeface="Roboto" panose="02000000000000000000" pitchFamily="2" charset="0"/>
                <a:ea typeface="Roboto" panose="02000000000000000000" pitchFamily="2" charset="0"/>
              </a:rPr>
              <a:t>Ability to instantly add/remove users from the portal</a:t>
            </a:r>
          </a:p>
          <a:p>
            <a:pPr marL="285750" indent="-285750">
              <a:lnSpc>
                <a:spcPts val="2160"/>
              </a:lnSpc>
              <a:spcBef>
                <a:spcPts val="600"/>
              </a:spcBef>
              <a:buFont typeface="Arial" panose="020B0604020202020204" pitchFamily="34" charset="0"/>
              <a:buChar char="•"/>
              <a:defRPr/>
            </a:pPr>
            <a:r>
              <a:rPr lang="en-US" sz="1400" dirty="0">
                <a:solidFill>
                  <a:schemeClr val="tx1">
                    <a:lumMod val="65000"/>
                    <a:lumOff val="35000"/>
                  </a:schemeClr>
                </a:solidFill>
                <a:latin typeface="Roboto" panose="02000000000000000000" pitchFamily="2" charset="0"/>
                <a:ea typeface="Roboto" panose="02000000000000000000" pitchFamily="2" charset="0"/>
              </a:rPr>
              <a:t>Detailed record of all portal activity</a:t>
            </a:r>
          </a:p>
          <a:p>
            <a:pPr>
              <a:lnSpc>
                <a:spcPts val="2160"/>
              </a:lnSpc>
              <a:spcBef>
                <a:spcPts val="600"/>
              </a:spcBef>
              <a:defRPr/>
            </a:pPr>
            <a:endParaRPr lang="en-US" sz="1400" dirty="0">
              <a:solidFill>
                <a:schemeClr val="tx1">
                  <a:lumMod val="65000"/>
                  <a:lumOff val="35000"/>
                </a:schemeClr>
              </a:solidFill>
              <a:latin typeface="Roboto" panose="02000000000000000000" pitchFamily="2" charset="0"/>
              <a:ea typeface="Roboto" panose="02000000000000000000" pitchFamily="2" charset="0"/>
            </a:endParaRPr>
          </a:p>
          <a:p>
            <a:pPr>
              <a:lnSpc>
                <a:spcPts val="2160"/>
              </a:lnSpc>
              <a:spcBef>
                <a:spcPts val="600"/>
              </a:spcBef>
              <a:defRPr/>
            </a:pPr>
            <a:endParaRPr lang="en-US" sz="1400" dirty="0">
              <a:solidFill>
                <a:schemeClr val="tx1">
                  <a:lumMod val="65000"/>
                  <a:lumOff val="35000"/>
                </a:schemeClr>
              </a:solidFill>
              <a:latin typeface="Roboto" panose="02000000000000000000" pitchFamily="2" charset="0"/>
              <a:ea typeface="Roboto" panose="02000000000000000000" pitchFamily="2" charset="0"/>
            </a:endParaRPr>
          </a:p>
          <a:p>
            <a:pPr>
              <a:lnSpc>
                <a:spcPts val="2160"/>
              </a:lnSpc>
              <a:spcBef>
                <a:spcPts val="600"/>
              </a:spcBef>
              <a:defRPr/>
            </a:pPr>
            <a:endParaRPr lang="en-US" sz="1400" dirty="0">
              <a:solidFill>
                <a:schemeClr val="tx1">
                  <a:lumMod val="65000"/>
                  <a:lumOff val="35000"/>
                </a:schemeClr>
              </a:solidFill>
              <a:latin typeface="Roboto" panose="02000000000000000000" pitchFamily="2" charset="0"/>
              <a:ea typeface="Roboto" panose="02000000000000000000" pitchFamily="2" charset="0"/>
            </a:endParaRPr>
          </a:p>
        </p:txBody>
      </p:sp>
      <p:sp>
        <p:nvSpPr>
          <p:cNvPr id="15" name="Text Placeholder 2">
            <a:extLst>
              <a:ext uri="{FF2B5EF4-FFF2-40B4-BE49-F238E27FC236}">
                <a16:creationId xmlns:a16="http://schemas.microsoft.com/office/drawing/2014/main" id="{A8A614DB-F788-824C-A891-AD461D6B2813}"/>
              </a:ext>
            </a:extLst>
          </p:cNvPr>
          <p:cNvSpPr txBox="1">
            <a:spLocks noChangeArrowheads="1"/>
          </p:cNvSpPr>
          <p:nvPr/>
        </p:nvSpPr>
        <p:spPr bwMode="auto">
          <a:xfrm>
            <a:off x="949325" y="1895475"/>
            <a:ext cx="44926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indent="-285750">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2pPr>
            <a:lvl3pPr indent="-228600">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3pPr>
            <a:lvl4pPr indent="-228600">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4pPr>
            <a:lvl5pPr indent="-228600">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5pPr>
            <a:lvl6pPr indent="-228600" eaLnBrk="0" fontAlgn="base" hangingPunct="0">
              <a:spcBef>
                <a:spcPct val="20000"/>
              </a:spcBef>
              <a:spcAft>
                <a:spcPct val="0"/>
              </a:spcAft>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6pPr>
            <a:lvl7pPr indent="-228600" eaLnBrk="0" fontAlgn="base" hangingPunct="0">
              <a:spcBef>
                <a:spcPct val="20000"/>
              </a:spcBef>
              <a:spcAft>
                <a:spcPct val="0"/>
              </a:spcAft>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7pPr>
            <a:lvl8pPr indent="-228600" eaLnBrk="0" fontAlgn="base" hangingPunct="0">
              <a:spcBef>
                <a:spcPct val="20000"/>
              </a:spcBef>
              <a:spcAft>
                <a:spcPct val="0"/>
              </a:spcAft>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8pPr>
            <a:lvl9pPr indent="-228600" eaLnBrk="0" fontAlgn="base" hangingPunct="0">
              <a:spcBef>
                <a:spcPct val="20000"/>
              </a:spcBef>
              <a:spcAft>
                <a:spcPct val="0"/>
              </a:spcAft>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9pPr>
          </a:lstStyle>
          <a:p>
            <a:pPr eaLnBrk="1" hangingPunct="1">
              <a:lnSpc>
                <a:spcPts val="2463"/>
              </a:lnSpc>
              <a:spcBef>
                <a:spcPct val="0"/>
              </a:spcBef>
              <a:buFontTx/>
              <a:buNone/>
            </a:pPr>
            <a:r>
              <a:rPr lang="en-US" altLang="en-US" sz="7200" dirty="0">
                <a:solidFill>
                  <a:schemeClr val="accent2"/>
                </a:solidFill>
                <a:latin typeface="Roboto Light" panose="02000000000000000000" pitchFamily="2" charset="0"/>
              </a:rPr>
              <a:t>1</a:t>
            </a:r>
          </a:p>
        </p:txBody>
      </p:sp>
      <p:sp>
        <p:nvSpPr>
          <p:cNvPr id="16" name="Text Placeholder 2">
            <a:extLst>
              <a:ext uri="{FF2B5EF4-FFF2-40B4-BE49-F238E27FC236}">
                <a16:creationId xmlns:a16="http://schemas.microsoft.com/office/drawing/2014/main" id="{9BBC94D5-A2F6-BC48-B2F0-564238934FE6}"/>
              </a:ext>
            </a:extLst>
          </p:cNvPr>
          <p:cNvSpPr txBox="1">
            <a:spLocks noChangeArrowheads="1"/>
          </p:cNvSpPr>
          <p:nvPr/>
        </p:nvSpPr>
        <p:spPr bwMode="auto">
          <a:xfrm>
            <a:off x="4841875" y="1895475"/>
            <a:ext cx="4508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indent="-285750">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2pPr>
            <a:lvl3pPr indent="-228600">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3pPr>
            <a:lvl4pPr indent="-228600">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4pPr>
            <a:lvl5pPr indent="-228600">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5pPr>
            <a:lvl6pPr indent="-228600" eaLnBrk="0" fontAlgn="base" hangingPunct="0">
              <a:spcBef>
                <a:spcPct val="20000"/>
              </a:spcBef>
              <a:spcAft>
                <a:spcPct val="0"/>
              </a:spcAft>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6pPr>
            <a:lvl7pPr indent="-228600" eaLnBrk="0" fontAlgn="base" hangingPunct="0">
              <a:spcBef>
                <a:spcPct val="20000"/>
              </a:spcBef>
              <a:spcAft>
                <a:spcPct val="0"/>
              </a:spcAft>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7pPr>
            <a:lvl8pPr indent="-228600" eaLnBrk="0" fontAlgn="base" hangingPunct="0">
              <a:spcBef>
                <a:spcPct val="20000"/>
              </a:spcBef>
              <a:spcAft>
                <a:spcPct val="0"/>
              </a:spcAft>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8pPr>
            <a:lvl9pPr indent="-228600" eaLnBrk="0" fontAlgn="base" hangingPunct="0">
              <a:spcBef>
                <a:spcPct val="20000"/>
              </a:spcBef>
              <a:spcAft>
                <a:spcPct val="0"/>
              </a:spcAft>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9pPr>
          </a:lstStyle>
          <a:p>
            <a:pPr eaLnBrk="1" hangingPunct="1">
              <a:lnSpc>
                <a:spcPts val="2463"/>
              </a:lnSpc>
              <a:spcBef>
                <a:spcPct val="0"/>
              </a:spcBef>
              <a:buFontTx/>
              <a:buNone/>
            </a:pPr>
            <a:r>
              <a:rPr lang="en-US" altLang="en-US" sz="7200">
                <a:solidFill>
                  <a:schemeClr val="accent2"/>
                </a:solidFill>
                <a:latin typeface="Roboto Light" panose="02000000000000000000" pitchFamily="2" charset="0"/>
              </a:rPr>
              <a:t>2</a:t>
            </a:r>
          </a:p>
        </p:txBody>
      </p:sp>
      <p:sp>
        <p:nvSpPr>
          <p:cNvPr id="17" name="Text Placeholder 2">
            <a:extLst>
              <a:ext uri="{FF2B5EF4-FFF2-40B4-BE49-F238E27FC236}">
                <a16:creationId xmlns:a16="http://schemas.microsoft.com/office/drawing/2014/main" id="{B1099A67-43A0-9B45-B39B-28502AF4592F}"/>
              </a:ext>
            </a:extLst>
          </p:cNvPr>
          <p:cNvSpPr txBox="1">
            <a:spLocks noChangeArrowheads="1"/>
          </p:cNvSpPr>
          <p:nvPr/>
        </p:nvSpPr>
        <p:spPr bwMode="auto">
          <a:xfrm>
            <a:off x="8575675" y="1895475"/>
            <a:ext cx="44926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1pPr>
            <a:lvl2pPr indent="-285750">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2pPr>
            <a:lvl3pPr indent="-228600">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3pPr>
            <a:lvl4pPr indent="-228600">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4pPr>
            <a:lvl5pPr indent="-228600">
              <a:spcBef>
                <a:spcPct val="20000"/>
              </a:spcBef>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5pPr>
            <a:lvl6pPr indent="-228600" eaLnBrk="0" fontAlgn="base" hangingPunct="0">
              <a:spcBef>
                <a:spcPct val="20000"/>
              </a:spcBef>
              <a:spcAft>
                <a:spcPct val="0"/>
              </a:spcAft>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6pPr>
            <a:lvl7pPr indent="-228600" eaLnBrk="0" fontAlgn="base" hangingPunct="0">
              <a:spcBef>
                <a:spcPct val="20000"/>
              </a:spcBef>
              <a:spcAft>
                <a:spcPct val="0"/>
              </a:spcAft>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7pPr>
            <a:lvl8pPr indent="-228600" eaLnBrk="0" fontAlgn="base" hangingPunct="0">
              <a:spcBef>
                <a:spcPct val="20000"/>
              </a:spcBef>
              <a:spcAft>
                <a:spcPct val="0"/>
              </a:spcAft>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8pPr>
            <a:lvl9pPr indent="-228600" eaLnBrk="0" fontAlgn="base" hangingPunct="0">
              <a:spcBef>
                <a:spcPct val="20000"/>
              </a:spcBef>
              <a:spcAft>
                <a:spcPct val="0"/>
              </a:spcAft>
              <a:buChar char="»"/>
              <a:defRPr sz="2400">
                <a:solidFill>
                  <a:schemeClr val="tx1"/>
                </a:solidFill>
                <a:latin typeface="Calibri" panose="020F0502020204030204" pitchFamily="34" charset="0"/>
                <a:ea typeface="MS PGothic" panose="020B0600070205080204" pitchFamily="34" charset="-128"/>
                <a:cs typeface="Calibri" panose="020F0502020204030204" pitchFamily="34" charset="0"/>
              </a:defRPr>
            </a:lvl9pPr>
          </a:lstStyle>
          <a:p>
            <a:pPr eaLnBrk="1" hangingPunct="1">
              <a:lnSpc>
                <a:spcPts val="2463"/>
              </a:lnSpc>
              <a:spcBef>
                <a:spcPct val="0"/>
              </a:spcBef>
              <a:buFontTx/>
              <a:buNone/>
            </a:pPr>
            <a:r>
              <a:rPr lang="en-US" altLang="en-US" sz="7200">
                <a:solidFill>
                  <a:schemeClr val="accent2"/>
                </a:solidFill>
                <a:latin typeface="Roboto Light" panose="02000000000000000000" pitchFamily="2" charset="0"/>
              </a:rPr>
              <a:t>3</a:t>
            </a:r>
          </a:p>
        </p:txBody>
      </p:sp>
    </p:spTree>
    <p:extLst>
      <p:ext uri="{BB962C8B-B14F-4D97-AF65-F5344CB8AC3E}">
        <p14:creationId xmlns:p14="http://schemas.microsoft.com/office/powerpoint/2010/main" val="2951728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A764A8F-9A01-964F-8D54-CF1DB25A59F3}"/>
              </a:ext>
            </a:extLst>
          </p:cNvPr>
          <p:cNvSpPr>
            <a:spLocks noGrp="1" noChangeArrowheads="1"/>
          </p:cNvSpPr>
          <p:nvPr>
            <p:ph type="title"/>
          </p:nvPr>
        </p:nvSpPr>
        <p:spPr>
          <a:xfrm>
            <a:off x="1676400" y="381000"/>
            <a:ext cx="10007600" cy="533400"/>
          </a:xfrm>
        </p:spPr>
        <p:txBody>
          <a:bodyPr/>
          <a:lstStyle/>
          <a:p>
            <a:r>
              <a:rPr lang="en-US" altLang="en-US" dirty="0">
                <a:latin typeface="Roboto" panose="02000000000000000000" pitchFamily="2" charset="0"/>
                <a:ea typeface="Roboto" panose="02000000000000000000" pitchFamily="2" charset="0"/>
                <a:cs typeface="Roboto" panose="02000000000000000000" pitchFamily="2" charset="0"/>
              </a:rPr>
              <a:t>Why Sites Dislike Portals: The Challenges</a:t>
            </a:r>
          </a:p>
        </p:txBody>
      </p:sp>
      <p:sp>
        <p:nvSpPr>
          <p:cNvPr id="17" name="Rounded Rectangle 16">
            <a:extLst>
              <a:ext uri="{FF2B5EF4-FFF2-40B4-BE49-F238E27FC236}">
                <a16:creationId xmlns:a16="http://schemas.microsoft.com/office/drawing/2014/main" id="{6F44ABDE-F1B0-D44B-9929-523E5C62D79F}"/>
              </a:ext>
            </a:extLst>
          </p:cNvPr>
          <p:cNvSpPr/>
          <p:nvPr/>
        </p:nvSpPr>
        <p:spPr>
          <a:xfrm>
            <a:off x="6245541" y="1304625"/>
            <a:ext cx="2025651" cy="4557695"/>
          </a:xfrm>
          <a:prstGeom prst="roundRect">
            <a:avLst>
              <a:gd name="adj" fmla="val 6072"/>
            </a:avLst>
          </a:prstGeom>
          <a:solidFill>
            <a:schemeClr val="bg1"/>
          </a:solidFill>
          <a:ln>
            <a:noFill/>
          </a:ln>
          <a:effectLst>
            <a:outerShdw blurRad="3048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731520" rIns="180000" bIns="180000" rtlCol="0" anchor="t" anchorCtr="0"/>
          <a:lstStyle/>
          <a:p>
            <a:pPr marL="171450" indent="-171450">
              <a:lnSpc>
                <a:spcPts val="2175"/>
              </a:lnSpc>
              <a:spcBef>
                <a:spcPct val="0"/>
              </a:spcBef>
              <a:buFont typeface="Arial" panose="020B0604020202020204" pitchFamily="34" charset="0"/>
              <a:buChar char="•"/>
            </a:pPr>
            <a:r>
              <a:rPr lang="en-US" altLang="en-US" sz="1000" dirty="0">
                <a:solidFill>
                  <a:srgbClr val="595959"/>
                </a:solidFill>
                <a:latin typeface="Roboto" panose="02000000000000000000" pitchFamily="2" charset="0"/>
                <a:ea typeface="Roboto" panose="02000000000000000000" pitchFamily="2" charset="0"/>
                <a:cs typeface="Tahoma" panose="020B0604030504040204" pitchFamily="34" charset="0"/>
              </a:rPr>
              <a:t>Site personnel are in their profession to help people and provide patient care, not to spend time at a computer</a:t>
            </a:r>
          </a:p>
        </p:txBody>
      </p:sp>
      <p:sp>
        <p:nvSpPr>
          <p:cNvPr id="18" name="Rounded Rectangle 17">
            <a:extLst>
              <a:ext uri="{FF2B5EF4-FFF2-40B4-BE49-F238E27FC236}">
                <a16:creationId xmlns:a16="http://schemas.microsoft.com/office/drawing/2014/main" id="{765B2F1B-5201-9148-B370-DEBAA1699FA9}"/>
              </a:ext>
            </a:extLst>
          </p:cNvPr>
          <p:cNvSpPr/>
          <p:nvPr/>
        </p:nvSpPr>
        <p:spPr>
          <a:xfrm>
            <a:off x="8784905" y="1304625"/>
            <a:ext cx="2025651" cy="4557695"/>
          </a:xfrm>
          <a:prstGeom prst="roundRect">
            <a:avLst>
              <a:gd name="adj" fmla="val 6072"/>
            </a:avLst>
          </a:prstGeom>
          <a:solidFill>
            <a:schemeClr val="bg1"/>
          </a:solidFill>
          <a:ln>
            <a:noFill/>
          </a:ln>
          <a:effectLst>
            <a:outerShdw blurRad="3048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731520" rIns="180000" bIns="180000" rtlCol="0" anchor="t" anchorCtr="0"/>
          <a:lstStyle/>
          <a:p>
            <a:pPr marL="171450" indent="-171450">
              <a:lnSpc>
                <a:spcPts val="2175"/>
              </a:lnSpc>
              <a:spcBef>
                <a:spcPct val="0"/>
              </a:spcBef>
              <a:buFont typeface="Arial" panose="020B0604020202020204" pitchFamily="34" charset="0"/>
              <a:buChar char="•"/>
            </a:pPr>
            <a:r>
              <a:rPr lang="en-US" altLang="en-US" sz="1000" dirty="0">
                <a:solidFill>
                  <a:srgbClr val="595959"/>
                </a:solidFill>
                <a:latin typeface="Roboto" panose="02000000000000000000" pitchFamily="2" charset="0"/>
                <a:ea typeface="Roboto" panose="02000000000000000000" pitchFamily="2" charset="0"/>
                <a:cs typeface="Tahoma" panose="020B0604030504040204" pitchFamily="34" charset="0"/>
              </a:rPr>
              <a:t>Portals are seen as providing value to the sponsor, not to the site (no time or money savings realized by the site)</a:t>
            </a:r>
          </a:p>
        </p:txBody>
      </p:sp>
      <p:sp>
        <p:nvSpPr>
          <p:cNvPr id="20" name="Rounded Rectangle 19">
            <a:extLst>
              <a:ext uri="{FF2B5EF4-FFF2-40B4-BE49-F238E27FC236}">
                <a16:creationId xmlns:a16="http://schemas.microsoft.com/office/drawing/2014/main" id="{6AF2878D-7A1A-044C-B24B-6BE76ED6F2EE}"/>
              </a:ext>
            </a:extLst>
          </p:cNvPr>
          <p:cNvSpPr/>
          <p:nvPr/>
        </p:nvSpPr>
        <p:spPr>
          <a:xfrm>
            <a:off x="3706175" y="1304625"/>
            <a:ext cx="2025651" cy="4557695"/>
          </a:xfrm>
          <a:prstGeom prst="roundRect">
            <a:avLst>
              <a:gd name="adj" fmla="val 6072"/>
            </a:avLst>
          </a:prstGeom>
          <a:solidFill>
            <a:schemeClr val="bg1"/>
          </a:solidFill>
          <a:ln>
            <a:noFill/>
          </a:ln>
          <a:effectLst>
            <a:outerShdw blurRad="3048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731520" rIns="180000" bIns="180000" rtlCol="0" anchor="t" anchorCtr="0"/>
          <a:lstStyle/>
          <a:p>
            <a:pPr marL="171450" indent="-171450">
              <a:lnSpc>
                <a:spcPts val="2175"/>
              </a:lnSpc>
              <a:spcBef>
                <a:spcPct val="0"/>
              </a:spcBef>
              <a:buFont typeface="Arial" panose="020B0604020202020204" pitchFamily="34" charset="0"/>
              <a:buChar char="•"/>
            </a:pPr>
            <a:r>
              <a:rPr lang="en-US" altLang="en-US" sz="1000" dirty="0">
                <a:solidFill>
                  <a:srgbClr val="595959"/>
                </a:solidFill>
                <a:latin typeface="Roboto" panose="02000000000000000000" pitchFamily="2" charset="0"/>
                <a:ea typeface="Roboto" panose="02000000000000000000" pitchFamily="2" charset="0"/>
                <a:cs typeface="Tahoma" panose="020B0604030504040204" pitchFamily="34" charset="0"/>
              </a:rPr>
              <a:t>Site personnel are hired for their clinical skills and medical/research experience, not computer skills — tech level varies widely</a:t>
            </a:r>
          </a:p>
          <a:p>
            <a:pPr marL="171450" indent="-171450">
              <a:lnSpc>
                <a:spcPts val="2175"/>
              </a:lnSpc>
              <a:spcBef>
                <a:spcPct val="0"/>
              </a:spcBef>
              <a:buFont typeface="Arial" panose="020B0604020202020204" pitchFamily="34" charset="0"/>
              <a:buChar char="•"/>
            </a:pPr>
            <a:r>
              <a:rPr lang="en-US" altLang="en-US" sz="1000" dirty="0">
                <a:solidFill>
                  <a:srgbClr val="595959"/>
                </a:solidFill>
                <a:latin typeface="Roboto" panose="02000000000000000000" pitchFamily="2" charset="0"/>
                <a:ea typeface="Roboto" panose="02000000000000000000" pitchFamily="2" charset="0"/>
                <a:cs typeface="Tahoma" panose="020B0604030504040204" pitchFamily="34" charset="0"/>
              </a:rPr>
              <a:t>Requires taking time out of their day to receive training</a:t>
            </a:r>
          </a:p>
          <a:p>
            <a:pPr marL="171450" indent="-171450">
              <a:lnSpc>
                <a:spcPts val="2175"/>
              </a:lnSpc>
              <a:spcBef>
                <a:spcPct val="0"/>
              </a:spcBef>
              <a:buFont typeface="Arial" panose="020B0604020202020204" pitchFamily="34" charset="0"/>
              <a:buChar char="•"/>
            </a:pPr>
            <a:r>
              <a:rPr lang="en-US" altLang="en-US" sz="1000" dirty="0">
                <a:solidFill>
                  <a:srgbClr val="595959"/>
                </a:solidFill>
                <a:latin typeface="Roboto" panose="02000000000000000000" pitchFamily="2" charset="0"/>
                <a:ea typeface="Roboto" panose="02000000000000000000" pitchFamily="2" charset="0"/>
                <a:cs typeface="Tahoma" panose="020B0604030504040204" pitchFamily="34" charset="0"/>
              </a:rPr>
              <a:t>Have to remember yet another technology interface, not common across trials or sponsors</a:t>
            </a:r>
          </a:p>
          <a:p>
            <a:pPr marL="171450" lvl="0" indent="-171450">
              <a:lnSpc>
                <a:spcPts val="1640"/>
              </a:lnSpc>
              <a:buFont typeface="Arial" panose="020B0604020202020204" pitchFamily="34" charset="0"/>
              <a:buChar char="•"/>
            </a:pPr>
            <a:endParaRPr lang="en-US" sz="1000" dirty="0">
              <a:solidFill>
                <a:schemeClr val="tx1">
                  <a:lumMod val="65000"/>
                  <a:lumOff val="35000"/>
                </a:schemeClr>
              </a:solidFill>
            </a:endParaRPr>
          </a:p>
        </p:txBody>
      </p:sp>
      <p:sp>
        <p:nvSpPr>
          <p:cNvPr id="21" name="Rounded Rectangle 20">
            <a:extLst>
              <a:ext uri="{FF2B5EF4-FFF2-40B4-BE49-F238E27FC236}">
                <a16:creationId xmlns:a16="http://schemas.microsoft.com/office/drawing/2014/main" id="{B93A72C0-2BED-2E42-A072-671470AC8F29}"/>
              </a:ext>
            </a:extLst>
          </p:cNvPr>
          <p:cNvSpPr/>
          <p:nvPr/>
        </p:nvSpPr>
        <p:spPr>
          <a:xfrm>
            <a:off x="1166811" y="1304625"/>
            <a:ext cx="2025651" cy="4557695"/>
          </a:xfrm>
          <a:prstGeom prst="roundRect">
            <a:avLst>
              <a:gd name="adj" fmla="val 6072"/>
            </a:avLst>
          </a:prstGeom>
          <a:solidFill>
            <a:schemeClr val="bg1"/>
          </a:solidFill>
          <a:ln>
            <a:noFill/>
          </a:ln>
          <a:effectLst>
            <a:outerShdw blurRad="3048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731520" rIns="180000" bIns="180000" rtlCol="0" anchor="t" anchorCtr="0"/>
          <a:lstStyle/>
          <a:p>
            <a:pPr marL="171450" indent="-171450">
              <a:lnSpc>
                <a:spcPts val="2175"/>
              </a:lnSpc>
              <a:spcBef>
                <a:spcPct val="0"/>
              </a:spcBef>
              <a:buFont typeface="Arial" panose="020B0604020202020204" pitchFamily="34" charset="0"/>
              <a:buChar char="•"/>
            </a:pPr>
            <a:r>
              <a:rPr lang="en-US" altLang="en-US" sz="1000" dirty="0">
                <a:solidFill>
                  <a:srgbClr val="595959"/>
                </a:solidFill>
                <a:latin typeface="Roboto" panose="02000000000000000000" pitchFamily="2" charset="0"/>
                <a:ea typeface="Roboto" panose="02000000000000000000" pitchFamily="2" charset="0"/>
                <a:cs typeface="Tahoma" panose="020B0604030504040204" pitchFamily="34" charset="0"/>
              </a:rPr>
              <a:t>Sponsors with their own proprietary portals do not eliminate a system from the site’s world, they add one</a:t>
            </a:r>
          </a:p>
          <a:p>
            <a:pPr marL="171450" indent="-171450">
              <a:lnSpc>
                <a:spcPts val="2175"/>
              </a:lnSpc>
              <a:spcBef>
                <a:spcPct val="0"/>
              </a:spcBef>
              <a:buFont typeface="Arial" panose="020B0604020202020204" pitchFamily="34" charset="0"/>
              <a:buChar char="•"/>
            </a:pPr>
            <a:r>
              <a:rPr lang="en-US" altLang="en-US" sz="1000" dirty="0">
                <a:solidFill>
                  <a:srgbClr val="595959"/>
                </a:solidFill>
                <a:latin typeface="Roboto" panose="02000000000000000000" pitchFamily="2" charset="0"/>
                <a:ea typeface="Roboto" panose="02000000000000000000" pitchFamily="2" charset="0"/>
                <a:cs typeface="Tahoma" panose="020B0604030504040204" pitchFamily="34" charset="0"/>
              </a:rPr>
              <a:t>Perpetuates the issue of having a different system for every trial</a:t>
            </a:r>
          </a:p>
          <a:p>
            <a:pPr marL="171450" indent="-171450">
              <a:lnSpc>
                <a:spcPts val="2175"/>
              </a:lnSpc>
              <a:spcBef>
                <a:spcPct val="0"/>
              </a:spcBef>
              <a:buFont typeface="Arial" panose="020B0604020202020204" pitchFamily="34" charset="0"/>
              <a:buChar char="•"/>
            </a:pPr>
            <a:r>
              <a:rPr lang="en-US" altLang="en-US" sz="1000" dirty="0">
                <a:solidFill>
                  <a:srgbClr val="595959"/>
                </a:solidFill>
                <a:latin typeface="Roboto" panose="02000000000000000000" pitchFamily="2" charset="0"/>
                <a:ea typeface="Roboto" panose="02000000000000000000" pitchFamily="2" charset="0"/>
                <a:cs typeface="Tahoma" panose="020B0604030504040204" pitchFamily="34" charset="0"/>
              </a:rPr>
              <a:t>Have to remember another set of credentials</a:t>
            </a:r>
          </a:p>
          <a:p>
            <a:pPr algn="l">
              <a:lnSpc>
                <a:spcPts val="1840"/>
              </a:lnSpc>
            </a:pPr>
            <a:endParaRPr lang="en-US" sz="1000" dirty="0">
              <a:solidFill>
                <a:schemeClr val="tx1">
                  <a:lumMod val="65000"/>
                  <a:lumOff val="35000"/>
                </a:schemeClr>
              </a:solidFill>
            </a:endParaRPr>
          </a:p>
        </p:txBody>
      </p:sp>
      <p:sp>
        <p:nvSpPr>
          <p:cNvPr id="22" name="Round Same Side Corner Rectangle 21">
            <a:extLst>
              <a:ext uri="{FF2B5EF4-FFF2-40B4-BE49-F238E27FC236}">
                <a16:creationId xmlns:a16="http://schemas.microsoft.com/office/drawing/2014/main" id="{68C646ED-CCDE-FA45-BB1F-DAD0210ABDC9}"/>
              </a:ext>
            </a:extLst>
          </p:cNvPr>
          <p:cNvSpPr/>
          <p:nvPr/>
        </p:nvSpPr>
        <p:spPr>
          <a:xfrm>
            <a:off x="1166811" y="1304626"/>
            <a:ext cx="2025651" cy="574974"/>
          </a:xfrm>
          <a:prstGeom prst="round2SameRect">
            <a:avLst>
              <a:gd name="adj1" fmla="val 23851"/>
              <a:gd name="adj2"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a:solidFill>
                  <a:schemeClr val="bg1"/>
                </a:solidFill>
              </a:rPr>
              <a:t>1. Its An Additional System</a:t>
            </a:r>
          </a:p>
        </p:txBody>
      </p:sp>
      <p:sp>
        <p:nvSpPr>
          <p:cNvPr id="23" name="Round Same Side Corner Rectangle 22">
            <a:extLst>
              <a:ext uri="{FF2B5EF4-FFF2-40B4-BE49-F238E27FC236}">
                <a16:creationId xmlns:a16="http://schemas.microsoft.com/office/drawing/2014/main" id="{0DEAC8B1-01C5-0548-BCB8-0AFCCE2C86A8}"/>
              </a:ext>
            </a:extLst>
          </p:cNvPr>
          <p:cNvSpPr/>
          <p:nvPr/>
        </p:nvSpPr>
        <p:spPr>
          <a:xfrm>
            <a:off x="3706176" y="1304625"/>
            <a:ext cx="2025651" cy="574975"/>
          </a:xfrm>
          <a:prstGeom prst="round2SameRect">
            <a:avLst>
              <a:gd name="adj1" fmla="val 23851"/>
              <a:gd name="adj2"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a:solidFill>
                  <a:schemeClr val="bg1"/>
                </a:solidFill>
              </a:rPr>
              <a:t>2. Its Technology</a:t>
            </a:r>
          </a:p>
        </p:txBody>
      </p:sp>
      <p:sp>
        <p:nvSpPr>
          <p:cNvPr id="24" name="Round Same Side Corner Rectangle 23">
            <a:extLst>
              <a:ext uri="{FF2B5EF4-FFF2-40B4-BE49-F238E27FC236}">
                <a16:creationId xmlns:a16="http://schemas.microsoft.com/office/drawing/2014/main" id="{210FE16B-3460-B545-8237-80A942DB0600}"/>
              </a:ext>
            </a:extLst>
          </p:cNvPr>
          <p:cNvSpPr/>
          <p:nvPr/>
        </p:nvSpPr>
        <p:spPr>
          <a:xfrm>
            <a:off x="6245541" y="1304624"/>
            <a:ext cx="2025651" cy="574975"/>
          </a:xfrm>
          <a:prstGeom prst="round2SameRect">
            <a:avLst>
              <a:gd name="adj1" fmla="val 23851"/>
              <a:gd name="adj2" fmla="val 0"/>
            </a:avLst>
          </a:prstGeom>
          <a:solidFill>
            <a:srgbClr val="2C808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nchorCtr="0"/>
          <a:lstStyle/>
          <a:p>
            <a:pPr marL="160020" indent="-160020">
              <a:buFont typeface="+mj-lt"/>
              <a:buAutoNum type="arabicPeriod" startAt="3"/>
            </a:pPr>
            <a:r>
              <a:rPr lang="en-US" sz="1200" b="1" dirty="0">
                <a:solidFill>
                  <a:schemeClr val="bg1"/>
                </a:solidFill>
              </a:rPr>
              <a:t>Takes Time Away from Patient Enrollment and Care</a:t>
            </a:r>
          </a:p>
        </p:txBody>
      </p:sp>
      <p:sp>
        <p:nvSpPr>
          <p:cNvPr id="25" name="Round Same Side Corner Rectangle 24">
            <a:extLst>
              <a:ext uri="{FF2B5EF4-FFF2-40B4-BE49-F238E27FC236}">
                <a16:creationId xmlns:a16="http://schemas.microsoft.com/office/drawing/2014/main" id="{05402277-77C5-2D47-841E-31EEEFC5A266}"/>
              </a:ext>
            </a:extLst>
          </p:cNvPr>
          <p:cNvSpPr/>
          <p:nvPr/>
        </p:nvSpPr>
        <p:spPr>
          <a:xfrm>
            <a:off x="8784905" y="1304625"/>
            <a:ext cx="2025651" cy="574975"/>
          </a:xfrm>
          <a:prstGeom prst="round2SameRect">
            <a:avLst>
              <a:gd name="adj1" fmla="val 23851"/>
              <a:gd name="adj2" fmla="val 0"/>
            </a:avLst>
          </a:prstGeom>
          <a:solidFill>
            <a:srgbClr val="78D3EF"/>
          </a:solidFill>
          <a:ln>
            <a:noFill/>
          </a:ln>
        </p:spPr>
        <p:style>
          <a:lnRef idx="2">
            <a:schemeClr val="accent1">
              <a:shade val="50000"/>
            </a:schemeClr>
          </a:lnRef>
          <a:fillRef idx="1">
            <a:schemeClr val="accent1"/>
          </a:fillRef>
          <a:effectRef idx="0">
            <a:schemeClr val="accent1"/>
          </a:effectRef>
          <a:fontRef idx="minor">
            <a:schemeClr val="lt1"/>
          </a:fontRef>
        </p:style>
        <p:txBody>
          <a:bodyPr lIns="164592" tIns="0" rIns="0" bIns="0" rtlCol="0" anchor="ctr" anchorCtr="0"/>
          <a:lstStyle/>
          <a:p>
            <a:pPr marL="228600" indent="-228600">
              <a:buFont typeface="+mj-lt"/>
              <a:buAutoNum type="arabicPeriod" startAt="4"/>
            </a:pPr>
            <a:r>
              <a:rPr lang="en-US" sz="1200" b="1" dirty="0">
                <a:solidFill>
                  <a:schemeClr val="bg1"/>
                </a:solidFill>
              </a:rPr>
              <a:t>Don’t See Direct Value</a:t>
            </a:r>
          </a:p>
        </p:txBody>
      </p:sp>
    </p:spTree>
    <p:extLst>
      <p:ext uri="{BB962C8B-B14F-4D97-AF65-F5344CB8AC3E}">
        <p14:creationId xmlns:p14="http://schemas.microsoft.com/office/powerpoint/2010/main" val="1362153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79E98E-0985-B64B-9AE2-06D6A939DB63}"/>
              </a:ext>
            </a:extLst>
          </p:cNvPr>
          <p:cNvSpPr>
            <a:spLocks noGrp="1"/>
          </p:cNvSpPr>
          <p:nvPr>
            <p:ph type="title"/>
          </p:nvPr>
        </p:nvSpPr>
        <p:spPr/>
        <p:txBody>
          <a:bodyPr/>
          <a:lstStyle/>
          <a:p>
            <a:br>
              <a:rPr lang="en-US" altLang="en-US" dirty="0">
                <a:latin typeface="Roboto" panose="02000000000000000000" pitchFamily="2" charset="0"/>
                <a:ea typeface="Roboto" panose="02000000000000000000" pitchFamily="2" charset="0"/>
                <a:cs typeface="Roboto" panose="02000000000000000000" pitchFamily="2" charset="0"/>
              </a:rPr>
            </a:br>
            <a:r>
              <a:rPr lang="en-US" altLang="en-US" dirty="0">
                <a:latin typeface="Roboto" panose="02000000000000000000" pitchFamily="2" charset="0"/>
                <a:ea typeface="Roboto" panose="02000000000000000000" pitchFamily="2" charset="0"/>
                <a:cs typeface="Roboto" panose="02000000000000000000" pitchFamily="2" charset="0"/>
              </a:rPr>
              <a:t>Top 5 Burdens for Sites</a:t>
            </a:r>
            <a:br>
              <a:rPr lang="en-US" altLang="en-US" dirty="0">
                <a:latin typeface="Roboto" panose="02000000000000000000" pitchFamily="2" charset="0"/>
                <a:ea typeface="Roboto" panose="02000000000000000000" pitchFamily="2" charset="0"/>
                <a:cs typeface="Roboto" panose="02000000000000000000" pitchFamily="2" charset="0"/>
              </a:rPr>
            </a:b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7" name="Freeform 6">
            <a:extLst>
              <a:ext uri="{FF2B5EF4-FFF2-40B4-BE49-F238E27FC236}">
                <a16:creationId xmlns:a16="http://schemas.microsoft.com/office/drawing/2014/main" id="{1572AFCB-1F18-4549-BA54-216A96F93D95}"/>
              </a:ext>
            </a:extLst>
          </p:cNvPr>
          <p:cNvSpPr/>
          <p:nvPr/>
        </p:nvSpPr>
        <p:spPr>
          <a:xfrm>
            <a:off x="1344206" y="3985630"/>
            <a:ext cx="1566863" cy="665162"/>
          </a:xfrm>
          <a:custGeom>
            <a:avLst/>
            <a:gdLst>
              <a:gd name="connsiteX0" fmla="*/ 0 w 1566210"/>
              <a:gd name="connsiteY0" fmla="*/ 0 h 666251"/>
              <a:gd name="connsiteX1" fmla="*/ 1566210 w 1566210"/>
              <a:gd name="connsiteY1" fmla="*/ 0 h 666251"/>
              <a:gd name="connsiteX2" fmla="*/ 1566210 w 1566210"/>
              <a:gd name="connsiteY2" fmla="*/ 666251 h 666251"/>
              <a:gd name="connsiteX3" fmla="*/ 0 w 1566210"/>
              <a:gd name="connsiteY3" fmla="*/ 666251 h 666251"/>
              <a:gd name="connsiteX4" fmla="*/ 0 w 1566210"/>
              <a:gd name="connsiteY4" fmla="*/ 0 h 666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210" h="666251">
                <a:moveTo>
                  <a:pt x="0" y="0"/>
                </a:moveTo>
                <a:lnTo>
                  <a:pt x="1566210" y="0"/>
                </a:lnTo>
                <a:lnTo>
                  <a:pt x="1566210" y="666251"/>
                </a:lnTo>
                <a:lnTo>
                  <a:pt x="0" y="6662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0" tIns="0" rIns="0" bIns="0" spcCol="1270"/>
          <a:lstStyle>
            <a:defPPr>
              <a:defRPr lang="en-US"/>
            </a:defPPr>
            <a:lvl1pPr algn="l" rtl="0" eaLnBrk="0" fontAlgn="base" hangingPunct="0">
              <a:spcBef>
                <a:spcPct val="0"/>
              </a:spcBef>
              <a:spcAft>
                <a:spcPct val="0"/>
              </a:spcAft>
              <a:defRPr sz="2400" kern="1200">
                <a:solidFill>
                  <a:schemeClr val="tx1">
                    <a:hueOff val="0"/>
                    <a:satOff val="0"/>
                    <a:lumOff val="0"/>
                    <a:alphaOff val="0"/>
                  </a:schemeClr>
                </a:solidFill>
                <a:latin typeface="+mn-lt"/>
                <a:ea typeface="+mn-ea"/>
                <a:cs typeface="+mn-cs"/>
              </a:defRPr>
            </a:lvl1pPr>
            <a:lvl2pPr marL="457200" algn="l" rtl="0" eaLnBrk="0" fontAlgn="base" hangingPunct="0">
              <a:spcBef>
                <a:spcPct val="0"/>
              </a:spcBef>
              <a:spcAft>
                <a:spcPct val="0"/>
              </a:spcAft>
              <a:defRPr sz="2400" kern="1200">
                <a:solidFill>
                  <a:schemeClr val="tx1">
                    <a:hueOff val="0"/>
                    <a:satOff val="0"/>
                    <a:lumOff val="0"/>
                    <a:alphaOff val="0"/>
                  </a:schemeClr>
                </a:solidFill>
                <a:latin typeface="+mn-lt"/>
                <a:ea typeface="+mn-ea"/>
                <a:cs typeface="+mn-cs"/>
              </a:defRPr>
            </a:lvl2pPr>
            <a:lvl3pPr marL="914400" algn="l" rtl="0" eaLnBrk="0" fontAlgn="base" hangingPunct="0">
              <a:spcBef>
                <a:spcPct val="0"/>
              </a:spcBef>
              <a:spcAft>
                <a:spcPct val="0"/>
              </a:spcAft>
              <a:defRPr sz="2400" kern="1200">
                <a:solidFill>
                  <a:schemeClr val="tx1">
                    <a:hueOff val="0"/>
                    <a:satOff val="0"/>
                    <a:lumOff val="0"/>
                    <a:alphaOff val="0"/>
                  </a:schemeClr>
                </a:solidFill>
                <a:latin typeface="+mn-lt"/>
                <a:ea typeface="+mn-ea"/>
                <a:cs typeface="+mn-cs"/>
              </a:defRPr>
            </a:lvl3pPr>
            <a:lvl4pPr marL="1371600" algn="l" rtl="0" eaLnBrk="0" fontAlgn="base" hangingPunct="0">
              <a:spcBef>
                <a:spcPct val="0"/>
              </a:spcBef>
              <a:spcAft>
                <a:spcPct val="0"/>
              </a:spcAft>
              <a:defRPr sz="2400" kern="1200">
                <a:solidFill>
                  <a:schemeClr val="tx1">
                    <a:hueOff val="0"/>
                    <a:satOff val="0"/>
                    <a:lumOff val="0"/>
                    <a:alphaOff val="0"/>
                  </a:schemeClr>
                </a:solidFill>
                <a:latin typeface="+mn-lt"/>
                <a:ea typeface="+mn-ea"/>
                <a:cs typeface="+mn-cs"/>
              </a:defRPr>
            </a:lvl4pPr>
            <a:lvl5pPr marL="1828800" algn="l" rtl="0" eaLnBrk="0" fontAlgn="base" hangingPunct="0">
              <a:spcBef>
                <a:spcPct val="0"/>
              </a:spcBef>
              <a:spcAft>
                <a:spcPct val="0"/>
              </a:spcAft>
              <a:defRPr sz="24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24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24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24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2400" kern="1200">
                <a:solidFill>
                  <a:schemeClr val="tx1">
                    <a:hueOff val="0"/>
                    <a:satOff val="0"/>
                    <a:lumOff val="0"/>
                    <a:alphaOff val="0"/>
                  </a:schemeClr>
                </a:solidFill>
                <a:latin typeface="+mn-lt"/>
                <a:ea typeface="+mn-ea"/>
                <a:cs typeface="+mn-cs"/>
              </a:defRPr>
            </a:lvl9pPr>
          </a:lstStyle>
          <a:p>
            <a:pPr algn="ctr" defTabSz="1066800">
              <a:spcAft>
                <a:spcPct val="35000"/>
              </a:spcAft>
              <a:defRPr/>
            </a:pPr>
            <a:r>
              <a:rPr lang="en-US" sz="1800" dirty="0">
                <a:solidFill>
                  <a:schemeClr val="accent1"/>
                </a:solidFill>
                <a:latin typeface="Roboto Medium" panose="02000000000000000000" pitchFamily="2" charset="0"/>
                <a:ea typeface="Roboto Medium" panose="02000000000000000000" pitchFamily="2" charset="0"/>
                <a:cs typeface="Roboto Medium" panose="02000000000000000000" pitchFamily="2" charset="0"/>
              </a:rPr>
              <a:t>Too Many Reports</a:t>
            </a:r>
          </a:p>
        </p:txBody>
      </p:sp>
      <p:sp>
        <p:nvSpPr>
          <p:cNvPr id="8" name="Freeform 7">
            <a:extLst>
              <a:ext uri="{FF2B5EF4-FFF2-40B4-BE49-F238E27FC236}">
                <a16:creationId xmlns:a16="http://schemas.microsoft.com/office/drawing/2014/main" id="{5685920E-4541-CC42-B59D-9C716AE8FE5B}"/>
              </a:ext>
            </a:extLst>
          </p:cNvPr>
          <p:cNvSpPr/>
          <p:nvPr/>
        </p:nvSpPr>
        <p:spPr>
          <a:xfrm>
            <a:off x="3273889" y="3945543"/>
            <a:ext cx="1566863" cy="665162"/>
          </a:xfrm>
          <a:custGeom>
            <a:avLst/>
            <a:gdLst>
              <a:gd name="connsiteX0" fmla="*/ 0 w 1566210"/>
              <a:gd name="connsiteY0" fmla="*/ 0 h 666251"/>
              <a:gd name="connsiteX1" fmla="*/ 1566210 w 1566210"/>
              <a:gd name="connsiteY1" fmla="*/ 0 h 666251"/>
              <a:gd name="connsiteX2" fmla="*/ 1566210 w 1566210"/>
              <a:gd name="connsiteY2" fmla="*/ 666251 h 666251"/>
              <a:gd name="connsiteX3" fmla="*/ 0 w 1566210"/>
              <a:gd name="connsiteY3" fmla="*/ 666251 h 666251"/>
              <a:gd name="connsiteX4" fmla="*/ 0 w 1566210"/>
              <a:gd name="connsiteY4" fmla="*/ 0 h 666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210" h="666251">
                <a:moveTo>
                  <a:pt x="0" y="0"/>
                </a:moveTo>
                <a:lnTo>
                  <a:pt x="1566210" y="0"/>
                </a:lnTo>
                <a:lnTo>
                  <a:pt x="1566210" y="666251"/>
                </a:lnTo>
                <a:lnTo>
                  <a:pt x="0" y="6662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0" tIns="0" rIns="0" bIns="0" spcCol="1270"/>
          <a:lstStyle>
            <a:defPPr>
              <a:defRPr lang="en-US"/>
            </a:defPPr>
            <a:lvl1pPr algn="l" rtl="0" eaLnBrk="0" fontAlgn="base" hangingPunct="0">
              <a:spcBef>
                <a:spcPct val="0"/>
              </a:spcBef>
              <a:spcAft>
                <a:spcPct val="0"/>
              </a:spcAft>
              <a:defRPr sz="2400" kern="1200">
                <a:solidFill>
                  <a:schemeClr val="tx1">
                    <a:hueOff val="0"/>
                    <a:satOff val="0"/>
                    <a:lumOff val="0"/>
                    <a:alphaOff val="0"/>
                  </a:schemeClr>
                </a:solidFill>
                <a:latin typeface="+mn-lt"/>
                <a:ea typeface="+mn-ea"/>
                <a:cs typeface="+mn-cs"/>
              </a:defRPr>
            </a:lvl1pPr>
            <a:lvl2pPr marL="457200" algn="l" rtl="0" eaLnBrk="0" fontAlgn="base" hangingPunct="0">
              <a:spcBef>
                <a:spcPct val="0"/>
              </a:spcBef>
              <a:spcAft>
                <a:spcPct val="0"/>
              </a:spcAft>
              <a:defRPr sz="2400" kern="1200">
                <a:solidFill>
                  <a:schemeClr val="tx1">
                    <a:hueOff val="0"/>
                    <a:satOff val="0"/>
                    <a:lumOff val="0"/>
                    <a:alphaOff val="0"/>
                  </a:schemeClr>
                </a:solidFill>
                <a:latin typeface="+mn-lt"/>
                <a:ea typeface="+mn-ea"/>
                <a:cs typeface="+mn-cs"/>
              </a:defRPr>
            </a:lvl2pPr>
            <a:lvl3pPr marL="914400" algn="l" rtl="0" eaLnBrk="0" fontAlgn="base" hangingPunct="0">
              <a:spcBef>
                <a:spcPct val="0"/>
              </a:spcBef>
              <a:spcAft>
                <a:spcPct val="0"/>
              </a:spcAft>
              <a:defRPr sz="2400" kern="1200">
                <a:solidFill>
                  <a:schemeClr val="tx1">
                    <a:hueOff val="0"/>
                    <a:satOff val="0"/>
                    <a:lumOff val="0"/>
                    <a:alphaOff val="0"/>
                  </a:schemeClr>
                </a:solidFill>
                <a:latin typeface="+mn-lt"/>
                <a:ea typeface="+mn-ea"/>
                <a:cs typeface="+mn-cs"/>
              </a:defRPr>
            </a:lvl3pPr>
            <a:lvl4pPr marL="1371600" algn="l" rtl="0" eaLnBrk="0" fontAlgn="base" hangingPunct="0">
              <a:spcBef>
                <a:spcPct val="0"/>
              </a:spcBef>
              <a:spcAft>
                <a:spcPct val="0"/>
              </a:spcAft>
              <a:defRPr sz="2400" kern="1200">
                <a:solidFill>
                  <a:schemeClr val="tx1">
                    <a:hueOff val="0"/>
                    <a:satOff val="0"/>
                    <a:lumOff val="0"/>
                    <a:alphaOff val="0"/>
                  </a:schemeClr>
                </a:solidFill>
                <a:latin typeface="+mn-lt"/>
                <a:ea typeface="+mn-ea"/>
                <a:cs typeface="+mn-cs"/>
              </a:defRPr>
            </a:lvl4pPr>
            <a:lvl5pPr marL="1828800" algn="l" rtl="0" eaLnBrk="0" fontAlgn="base" hangingPunct="0">
              <a:spcBef>
                <a:spcPct val="0"/>
              </a:spcBef>
              <a:spcAft>
                <a:spcPct val="0"/>
              </a:spcAft>
              <a:defRPr sz="24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24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24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24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2400" kern="1200">
                <a:solidFill>
                  <a:schemeClr val="tx1">
                    <a:hueOff val="0"/>
                    <a:satOff val="0"/>
                    <a:lumOff val="0"/>
                    <a:alphaOff val="0"/>
                  </a:schemeClr>
                </a:solidFill>
                <a:latin typeface="+mn-lt"/>
                <a:ea typeface="+mn-ea"/>
                <a:cs typeface="+mn-cs"/>
              </a:defRPr>
            </a:lvl9pPr>
          </a:lstStyle>
          <a:p>
            <a:pPr algn="ctr" defTabSz="1066800">
              <a:spcAft>
                <a:spcPct val="35000"/>
              </a:spcAft>
              <a:defRPr/>
            </a:pPr>
            <a:r>
              <a:rPr lang="en-US" sz="1800" dirty="0">
                <a:solidFill>
                  <a:schemeClr val="accent1"/>
                </a:solidFill>
                <a:latin typeface="Roboto Medium" panose="02000000000000000000" pitchFamily="2" charset="0"/>
                <a:ea typeface="Roboto Medium" panose="02000000000000000000" pitchFamily="2" charset="0"/>
                <a:cs typeface="Roboto Medium" panose="02000000000000000000" pitchFamily="2" charset="0"/>
              </a:rPr>
              <a:t>Duplicate Reports</a:t>
            </a:r>
          </a:p>
        </p:txBody>
      </p:sp>
      <p:sp>
        <p:nvSpPr>
          <p:cNvPr id="9" name="Freeform 8">
            <a:extLst>
              <a:ext uri="{FF2B5EF4-FFF2-40B4-BE49-F238E27FC236}">
                <a16:creationId xmlns:a16="http://schemas.microsoft.com/office/drawing/2014/main" id="{940C13CA-80E6-6940-A8B2-FACD07270B8A}"/>
              </a:ext>
            </a:extLst>
          </p:cNvPr>
          <p:cNvSpPr/>
          <p:nvPr/>
        </p:nvSpPr>
        <p:spPr>
          <a:xfrm>
            <a:off x="5002621" y="3970868"/>
            <a:ext cx="2022475" cy="665162"/>
          </a:xfrm>
          <a:custGeom>
            <a:avLst/>
            <a:gdLst>
              <a:gd name="connsiteX0" fmla="*/ 0 w 2022260"/>
              <a:gd name="connsiteY0" fmla="*/ 0 h 666251"/>
              <a:gd name="connsiteX1" fmla="*/ 2022260 w 2022260"/>
              <a:gd name="connsiteY1" fmla="*/ 0 h 666251"/>
              <a:gd name="connsiteX2" fmla="*/ 2022260 w 2022260"/>
              <a:gd name="connsiteY2" fmla="*/ 666251 h 666251"/>
              <a:gd name="connsiteX3" fmla="*/ 0 w 2022260"/>
              <a:gd name="connsiteY3" fmla="*/ 666251 h 666251"/>
              <a:gd name="connsiteX4" fmla="*/ 0 w 2022260"/>
              <a:gd name="connsiteY4" fmla="*/ 0 h 666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2260" h="666251">
                <a:moveTo>
                  <a:pt x="0" y="0"/>
                </a:moveTo>
                <a:lnTo>
                  <a:pt x="2022260" y="0"/>
                </a:lnTo>
                <a:lnTo>
                  <a:pt x="2022260" y="666251"/>
                </a:lnTo>
                <a:lnTo>
                  <a:pt x="0" y="6662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0" tIns="0" rIns="0" bIns="0" spcCol="1270"/>
          <a:lstStyle>
            <a:defPPr>
              <a:defRPr lang="en-US"/>
            </a:defPPr>
            <a:lvl1pPr algn="l" rtl="0" eaLnBrk="0" fontAlgn="base" hangingPunct="0">
              <a:spcBef>
                <a:spcPct val="0"/>
              </a:spcBef>
              <a:spcAft>
                <a:spcPct val="0"/>
              </a:spcAft>
              <a:defRPr sz="2400" kern="1200">
                <a:solidFill>
                  <a:schemeClr val="tx1">
                    <a:hueOff val="0"/>
                    <a:satOff val="0"/>
                    <a:lumOff val="0"/>
                    <a:alphaOff val="0"/>
                  </a:schemeClr>
                </a:solidFill>
                <a:latin typeface="+mn-lt"/>
                <a:ea typeface="+mn-ea"/>
                <a:cs typeface="+mn-cs"/>
              </a:defRPr>
            </a:lvl1pPr>
            <a:lvl2pPr marL="457200" algn="l" rtl="0" eaLnBrk="0" fontAlgn="base" hangingPunct="0">
              <a:spcBef>
                <a:spcPct val="0"/>
              </a:spcBef>
              <a:spcAft>
                <a:spcPct val="0"/>
              </a:spcAft>
              <a:defRPr sz="2400" kern="1200">
                <a:solidFill>
                  <a:schemeClr val="tx1">
                    <a:hueOff val="0"/>
                    <a:satOff val="0"/>
                    <a:lumOff val="0"/>
                    <a:alphaOff val="0"/>
                  </a:schemeClr>
                </a:solidFill>
                <a:latin typeface="+mn-lt"/>
                <a:ea typeface="+mn-ea"/>
                <a:cs typeface="+mn-cs"/>
              </a:defRPr>
            </a:lvl2pPr>
            <a:lvl3pPr marL="914400" algn="l" rtl="0" eaLnBrk="0" fontAlgn="base" hangingPunct="0">
              <a:spcBef>
                <a:spcPct val="0"/>
              </a:spcBef>
              <a:spcAft>
                <a:spcPct val="0"/>
              </a:spcAft>
              <a:defRPr sz="2400" kern="1200">
                <a:solidFill>
                  <a:schemeClr val="tx1">
                    <a:hueOff val="0"/>
                    <a:satOff val="0"/>
                    <a:lumOff val="0"/>
                    <a:alphaOff val="0"/>
                  </a:schemeClr>
                </a:solidFill>
                <a:latin typeface="+mn-lt"/>
                <a:ea typeface="+mn-ea"/>
                <a:cs typeface="+mn-cs"/>
              </a:defRPr>
            </a:lvl3pPr>
            <a:lvl4pPr marL="1371600" algn="l" rtl="0" eaLnBrk="0" fontAlgn="base" hangingPunct="0">
              <a:spcBef>
                <a:spcPct val="0"/>
              </a:spcBef>
              <a:spcAft>
                <a:spcPct val="0"/>
              </a:spcAft>
              <a:defRPr sz="2400" kern="1200">
                <a:solidFill>
                  <a:schemeClr val="tx1">
                    <a:hueOff val="0"/>
                    <a:satOff val="0"/>
                    <a:lumOff val="0"/>
                    <a:alphaOff val="0"/>
                  </a:schemeClr>
                </a:solidFill>
                <a:latin typeface="+mn-lt"/>
                <a:ea typeface="+mn-ea"/>
                <a:cs typeface="+mn-cs"/>
              </a:defRPr>
            </a:lvl4pPr>
            <a:lvl5pPr marL="1828800" algn="l" rtl="0" eaLnBrk="0" fontAlgn="base" hangingPunct="0">
              <a:spcBef>
                <a:spcPct val="0"/>
              </a:spcBef>
              <a:spcAft>
                <a:spcPct val="0"/>
              </a:spcAft>
              <a:defRPr sz="24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24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24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24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2400" kern="1200">
                <a:solidFill>
                  <a:schemeClr val="tx1">
                    <a:hueOff val="0"/>
                    <a:satOff val="0"/>
                    <a:lumOff val="0"/>
                    <a:alphaOff val="0"/>
                  </a:schemeClr>
                </a:solidFill>
                <a:latin typeface="+mn-lt"/>
                <a:ea typeface="+mn-ea"/>
                <a:cs typeface="+mn-cs"/>
              </a:defRPr>
            </a:lvl9pPr>
          </a:lstStyle>
          <a:p>
            <a:pPr algn="ctr" defTabSz="1066800">
              <a:spcAft>
                <a:spcPct val="35000"/>
              </a:spcAft>
              <a:defRPr/>
            </a:pPr>
            <a:r>
              <a:rPr lang="en-US" sz="1800" dirty="0">
                <a:solidFill>
                  <a:schemeClr val="accent1"/>
                </a:solidFill>
                <a:latin typeface="Roboto Medium" panose="02000000000000000000" pitchFamily="2" charset="0"/>
                <a:ea typeface="Roboto Medium" panose="02000000000000000000" pitchFamily="2" charset="0"/>
                <a:cs typeface="Roboto Medium" panose="02000000000000000000" pitchFamily="2" charset="0"/>
              </a:rPr>
              <a:t>Overly Time-consuming</a:t>
            </a:r>
          </a:p>
        </p:txBody>
      </p:sp>
      <p:sp>
        <p:nvSpPr>
          <p:cNvPr id="10" name="Freeform 9">
            <a:extLst>
              <a:ext uri="{FF2B5EF4-FFF2-40B4-BE49-F238E27FC236}">
                <a16:creationId xmlns:a16="http://schemas.microsoft.com/office/drawing/2014/main" id="{9C390A23-96A2-4343-934C-71175AE193E6}"/>
              </a:ext>
            </a:extLst>
          </p:cNvPr>
          <p:cNvSpPr/>
          <p:nvPr/>
        </p:nvSpPr>
        <p:spPr>
          <a:xfrm>
            <a:off x="7196135" y="3977346"/>
            <a:ext cx="1566863" cy="665162"/>
          </a:xfrm>
          <a:custGeom>
            <a:avLst/>
            <a:gdLst>
              <a:gd name="connsiteX0" fmla="*/ 0 w 1566210"/>
              <a:gd name="connsiteY0" fmla="*/ 0 h 666251"/>
              <a:gd name="connsiteX1" fmla="*/ 1566210 w 1566210"/>
              <a:gd name="connsiteY1" fmla="*/ 0 h 666251"/>
              <a:gd name="connsiteX2" fmla="*/ 1566210 w 1566210"/>
              <a:gd name="connsiteY2" fmla="*/ 666251 h 666251"/>
              <a:gd name="connsiteX3" fmla="*/ 0 w 1566210"/>
              <a:gd name="connsiteY3" fmla="*/ 666251 h 666251"/>
              <a:gd name="connsiteX4" fmla="*/ 0 w 1566210"/>
              <a:gd name="connsiteY4" fmla="*/ 0 h 666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210" h="666251">
                <a:moveTo>
                  <a:pt x="0" y="0"/>
                </a:moveTo>
                <a:lnTo>
                  <a:pt x="1566210" y="0"/>
                </a:lnTo>
                <a:lnTo>
                  <a:pt x="1566210" y="666251"/>
                </a:lnTo>
                <a:lnTo>
                  <a:pt x="0" y="6662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0" tIns="0" rIns="0" bIns="0" spcCol="1270"/>
          <a:lstStyle>
            <a:defPPr>
              <a:defRPr lang="en-US"/>
            </a:defPPr>
            <a:lvl1pPr algn="l" rtl="0" eaLnBrk="0" fontAlgn="base" hangingPunct="0">
              <a:spcBef>
                <a:spcPct val="0"/>
              </a:spcBef>
              <a:spcAft>
                <a:spcPct val="0"/>
              </a:spcAft>
              <a:defRPr sz="2400" kern="1200">
                <a:solidFill>
                  <a:schemeClr val="tx1">
                    <a:hueOff val="0"/>
                    <a:satOff val="0"/>
                    <a:lumOff val="0"/>
                    <a:alphaOff val="0"/>
                  </a:schemeClr>
                </a:solidFill>
                <a:latin typeface="+mn-lt"/>
                <a:ea typeface="+mn-ea"/>
                <a:cs typeface="+mn-cs"/>
              </a:defRPr>
            </a:lvl1pPr>
            <a:lvl2pPr marL="457200" algn="l" rtl="0" eaLnBrk="0" fontAlgn="base" hangingPunct="0">
              <a:spcBef>
                <a:spcPct val="0"/>
              </a:spcBef>
              <a:spcAft>
                <a:spcPct val="0"/>
              </a:spcAft>
              <a:defRPr sz="2400" kern="1200">
                <a:solidFill>
                  <a:schemeClr val="tx1">
                    <a:hueOff val="0"/>
                    <a:satOff val="0"/>
                    <a:lumOff val="0"/>
                    <a:alphaOff val="0"/>
                  </a:schemeClr>
                </a:solidFill>
                <a:latin typeface="+mn-lt"/>
                <a:ea typeface="+mn-ea"/>
                <a:cs typeface="+mn-cs"/>
              </a:defRPr>
            </a:lvl2pPr>
            <a:lvl3pPr marL="914400" algn="l" rtl="0" eaLnBrk="0" fontAlgn="base" hangingPunct="0">
              <a:spcBef>
                <a:spcPct val="0"/>
              </a:spcBef>
              <a:spcAft>
                <a:spcPct val="0"/>
              </a:spcAft>
              <a:defRPr sz="2400" kern="1200">
                <a:solidFill>
                  <a:schemeClr val="tx1">
                    <a:hueOff val="0"/>
                    <a:satOff val="0"/>
                    <a:lumOff val="0"/>
                    <a:alphaOff val="0"/>
                  </a:schemeClr>
                </a:solidFill>
                <a:latin typeface="+mn-lt"/>
                <a:ea typeface="+mn-ea"/>
                <a:cs typeface="+mn-cs"/>
              </a:defRPr>
            </a:lvl3pPr>
            <a:lvl4pPr marL="1371600" algn="l" rtl="0" eaLnBrk="0" fontAlgn="base" hangingPunct="0">
              <a:spcBef>
                <a:spcPct val="0"/>
              </a:spcBef>
              <a:spcAft>
                <a:spcPct val="0"/>
              </a:spcAft>
              <a:defRPr sz="2400" kern="1200">
                <a:solidFill>
                  <a:schemeClr val="tx1">
                    <a:hueOff val="0"/>
                    <a:satOff val="0"/>
                    <a:lumOff val="0"/>
                    <a:alphaOff val="0"/>
                  </a:schemeClr>
                </a:solidFill>
                <a:latin typeface="+mn-lt"/>
                <a:ea typeface="+mn-ea"/>
                <a:cs typeface="+mn-cs"/>
              </a:defRPr>
            </a:lvl4pPr>
            <a:lvl5pPr marL="1828800" algn="l" rtl="0" eaLnBrk="0" fontAlgn="base" hangingPunct="0">
              <a:spcBef>
                <a:spcPct val="0"/>
              </a:spcBef>
              <a:spcAft>
                <a:spcPct val="0"/>
              </a:spcAft>
              <a:defRPr sz="24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24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24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24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2400" kern="1200">
                <a:solidFill>
                  <a:schemeClr val="tx1">
                    <a:hueOff val="0"/>
                    <a:satOff val="0"/>
                    <a:lumOff val="0"/>
                    <a:alphaOff val="0"/>
                  </a:schemeClr>
                </a:solidFill>
                <a:latin typeface="+mn-lt"/>
                <a:ea typeface="+mn-ea"/>
                <a:cs typeface="+mn-cs"/>
              </a:defRPr>
            </a:lvl9pPr>
          </a:lstStyle>
          <a:p>
            <a:pPr algn="ctr" defTabSz="1066800">
              <a:spcAft>
                <a:spcPct val="35000"/>
              </a:spcAft>
              <a:defRPr/>
            </a:pPr>
            <a:r>
              <a:rPr lang="en-US" sz="1800" dirty="0">
                <a:solidFill>
                  <a:schemeClr val="accent1"/>
                </a:solidFill>
                <a:latin typeface="Roboto Medium" panose="02000000000000000000" pitchFamily="2" charset="0"/>
                <a:ea typeface="Roboto Medium" panose="02000000000000000000" pitchFamily="2" charset="0"/>
                <a:cs typeface="Roboto Medium" panose="02000000000000000000" pitchFamily="2" charset="0"/>
              </a:rPr>
              <a:t>Too Many Websites</a:t>
            </a:r>
          </a:p>
        </p:txBody>
      </p:sp>
      <p:sp>
        <p:nvSpPr>
          <p:cNvPr id="49" name="Hexagon 48">
            <a:extLst>
              <a:ext uri="{FF2B5EF4-FFF2-40B4-BE49-F238E27FC236}">
                <a16:creationId xmlns:a16="http://schemas.microsoft.com/office/drawing/2014/main" id="{74F0257A-B56D-BD42-8531-DF5C05A74EBC}"/>
              </a:ext>
            </a:extLst>
          </p:cNvPr>
          <p:cNvSpPr/>
          <p:nvPr/>
        </p:nvSpPr>
        <p:spPr>
          <a:xfrm>
            <a:off x="5328470" y="2512176"/>
            <a:ext cx="1390353" cy="1197529"/>
          </a:xfrm>
          <a:prstGeom prst="hexagon">
            <a:avLst/>
          </a:prstGeom>
          <a:solidFill>
            <a:schemeClr val="bg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a:solidFill>
                <a:srgbClr val="4D4D4D"/>
              </a:solidFill>
            </a:endParaRPr>
          </a:p>
        </p:txBody>
      </p:sp>
      <p:grpSp>
        <p:nvGrpSpPr>
          <p:cNvPr id="50" name="Group 49">
            <a:extLst>
              <a:ext uri="{FF2B5EF4-FFF2-40B4-BE49-F238E27FC236}">
                <a16:creationId xmlns:a16="http://schemas.microsoft.com/office/drawing/2014/main" id="{B4021031-9F29-584F-BB52-20F96AB6D0B5}"/>
              </a:ext>
            </a:extLst>
          </p:cNvPr>
          <p:cNvGrpSpPr/>
          <p:nvPr/>
        </p:nvGrpSpPr>
        <p:grpSpPr>
          <a:xfrm>
            <a:off x="5660224" y="2780834"/>
            <a:ext cx="726844" cy="660213"/>
            <a:chOff x="2447430" y="2713969"/>
            <a:chExt cx="276882" cy="251500"/>
          </a:xfrm>
        </p:grpSpPr>
        <p:sp>
          <p:nvSpPr>
            <p:cNvPr id="51" name="Line 242">
              <a:extLst>
                <a:ext uri="{FF2B5EF4-FFF2-40B4-BE49-F238E27FC236}">
                  <a16:creationId xmlns:a16="http://schemas.microsoft.com/office/drawing/2014/main" id="{48F67D7D-9F99-7840-812D-766D87E9FD10}"/>
                </a:ext>
              </a:extLst>
            </p:cNvPr>
            <p:cNvSpPr>
              <a:spLocks noChangeShapeType="1"/>
            </p:cNvSpPr>
            <p:nvPr/>
          </p:nvSpPr>
          <p:spPr bwMode="auto">
            <a:xfrm>
              <a:off x="2585871" y="2764730"/>
              <a:ext cx="0" cy="12691"/>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2" name="Line 243">
              <a:extLst>
                <a:ext uri="{FF2B5EF4-FFF2-40B4-BE49-F238E27FC236}">
                  <a16:creationId xmlns:a16="http://schemas.microsoft.com/office/drawing/2014/main" id="{56576B34-20BB-BC47-8714-A27607992F44}"/>
                </a:ext>
              </a:extLst>
            </p:cNvPr>
            <p:cNvSpPr>
              <a:spLocks noChangeShapeType="1"/>
            </p:cNvSpPr>
            <p:nvPr/>
          </p:nvSpPr>
          <p:spPr bwMode="auto">
            <a:xfrm>
              <a:off x="2547800" y="2773960"/>
              <a:ext cx="6922" cy="1153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3" name="Line 244">
              <a:extLst>
                <a:ext uri="{FF2B5EF4-FFF2-40B4-BE49-F238E27FC236}">
                  <a16:creationId xmlns:a16="http://schemas.microsoft.com/office/drawing/2014/main" id="{D0A2C9A1-D127-8749-A68D-6DE250F1505B}"/>
                </a:ext>
              </a:extLst>
            </p:cNvPr>
            <p:cNvSpPr>
              <a:spLocks noChangeShapeType="1"/>
            </p:cNvSpPr>
            <p:nvPr/>
          </p:nvSpPr>
          <p:spPr bwMode="auto">
            <a:xfrm>
              <a:off x="2520112" y="2802801"/>
              <a:ext cx="10383" cy="5769"/>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4" name="Line 245">
              <a:extLst>
                <a:ext uri="{FF2B5EF4-FFF2-40B4-BE49-F238E27FC236}">
                  <a16:creationId xmlns:a16="http://schemas.microsoft.com/office/drawing/2014/main" id="{5814E146-541E-424F-82E1-0C0D186F93E3}"/>
                </a:ext>
              </a:extLst>
            </p:cNvPr>
            <p:cNvSpPr>
              <a:spLocks noChangeShapeType="1"/>
            </p:cNvSpPr>
            <p:nvPr/>
          </p:nvSpPr>
          <p:spPr bwMode="auto">
            <a:xfrm flipV="1">
              <a:off x="2520112" y="2872021"/>
              <a:ext cx="10383" cy="5769"/>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5" name="Line 246">
              <a:extLst>
                <a:ext uri="{FF2B5EF4-FFF2-40B4-BE49-F238E27FC236}">
                  <a16:creationId xmlns:a16="http://schemas.microsoft.com/office/drawing/2014/main" id="{ABAF7A20-ED3A-C944-990D-282E40DEC6D8}"/>
                </a:ext>
              </a:extLst>
            </p:cNvPr>
            <p:cNvSpPr>
              <a:spLocks noChangeShapeType="1"/>
            </p:cNvSpPr>
            <p:nvPr/>
          </p:nvSpPr>
          <p:spPr bwMode="auto">
            <a:xfrm flipV="1">
              <a:off x="2547800" y="2895095"/>
              <a:ext cx="6922" cy="10383"/>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6" name="Line 247">
              <a:extLst>
                <a:ext uri="{FF2B5EF4-FFF2-40B4-BE49-F238E27FC236}">
                  <a16:creationId xmlns:a16="http://schemas.microsoft.com/office/drawing/2014/main" id="{DCBF44FF-23F7-114D-9132-8EDE3BB0B14D}"/>
                </a:ext>
              </a:extLst>
            </p:cNvPr>
            <p:cNvSpPr>
              <a:spLocks noChangeShapeType="1"/>
            </p:cNvSpPr>
            <p:nvPr/>
          </p:nvSpPr>
          <p:spPr bwMode="auto">
            <a:xfrm flipV="1">
              <a:off x="2585871" y="2903171"/>
              <a:ext cx="0" cy="12691"/>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7" name="Line 248">
              <a:extLst>
                <a:ext uri="{FF2B5EF4-FFF2-40B4-BE49-F238E27FC236}">
                  <a16:creationId xmlns:a16="http://schemas.microsoft.com/office/drawing/2014/main" id="{FDDFA5F4-A3F7-3A40-AF49-8261696160F0}"/>
                </a:ext>
              </a:extLst>
            </p:cNvPr>
            <p:cNvSpPr>
              <a:spLocks noChangeShapeType="1"/>
            </p:cNvSpPr>
            <p:nvPr/>
          </p:nvSpPr>
          <p:spPr bwMode="auto">
            <a:xfrm flipH="1" flipV="1">
              <a:off x="2617021" y="2895095"/>
              <a:ext cx="6922" cy="10383"/>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8" name="Line 249">
              <a:extLst>
                <a:ext uri="{FF2B5EF4-FFF2-40B4-BE49-F238E27FC236}">
                  <a16:creationId xmlns:a16="http://schemas.microsoft.com/office/drawing/2014/main" id="{1BD5A6C8-FDA3-6B43-8268-5C80B0990F74}"/>
                </a:ext>
              </a:extLst>
            </p:cNvPr>
            <p:cNvSpPr>
              <a:spLocks noChangeShapeType="1"/>
            </p:cNvSpPr>
            <p:nvPr/>
          </p:nvSpPr>
          <p:spPr bwMode="auto">
            <a:xfrm flipH="1" flipV="1">
              <a:off x="2641247" y="2872021"/>
              <a:ext cx="10383" cy="5769"/>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9" name="Line 250">
              <a:extLst>
                <a:ext uri="{FF2B5EF4-FFF2-40B4-BE49-F238E27FC236}">
                  <a16:creationId xmlns:a16="http://schemas.microsoft.com/office/drawing/2014/main" id="{A1EDA03B-DCF2-9449-B264-9BB7A10D7FC6}"/>
                </a:ext>
              </a:extLst>
            </p:cNvPr>
            <p:cNvSpPr>
              <a:spLocks noChangeShapeType="1"/>
            </p:cNvSpPr>
            <p:nvPr/>
          </p:nvSpPr>
          <p:spPr bwMode="auto">
            <a:xfrm flipH="1">
              <a:off x="2641247" y="2802801"/>
              <a:ext cx="10383" cy="5769"/>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0" name="Line 251">
              <a:extLst>
                <a:ext uri="{FF2B5EF4-FFF2-40B4-BE49-F238E27FC236}">
                  <a16:creationId xmlns:a16="http://schemas.microsoft.com/office/drawing/2014/main" id="{0F2EAA7C-C4F2-E048-B18E-86249479C85A}"/>
                </a:ext>
              </a:extLst>
            </p:cNvPr>
            <p:cNvSpPr>
              <a:spLocks noChangeShapeType="1"/>
            </p:cNvSpPr>
            <p:nvPr/>
          </p:nvSpPr>
          <p:spPr bwMode="auto">
            <a:xfrm flipH="1">
              <a:off x="2617021" y="2773960"/>
              <a:ext cx="6922" cy="1153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 name="Freeform 252">
              <a:extLst>
                <a:ext uri="{FF2B5EF4-FFF2-40B4-BE49-F238E27FC236}">
                  <a16:creationId xmlns:a16="http://schemas.microsoft.com/office/drawing/2014/main" id="{54E220D6-7899-5747-96A2-6C1CB5CD64FF}"/>
                </a:ext>
              </a:extLst>
            </p:cNvPr>
            <p:cNvSpPr>
              <a:spLocks/>
            </p:cNvSpPr>
            <p:nvPr/>
          </p:nvSpPr>
          <p:spPr bwMode="auto">
            <a:xfrm>
              <a:off x="2560490" y="2808570"/>
              <a:ext cx="63452" cy="38071"/>
            </a:xfrm>
            <a:custGeom>
              <a:avLst/>
              <a:gdLst>
                <a:gd name="T0" fmla="*/ 0 w 55"/>
                <a:gd name="T1" fmla="*/ 11 h 33"/>
                <a:gd name="T2" fmla="*/ 22 w 55"/>
                <a:gd name="T3" fmla="*/ 33 h 33"/>
                <a:gd name="T4" fmla="*/ 55 w 55"/>
                <a:gd name="T5" fmla="*/ 0 h 33"/>
              </a:gdLst>
              <a:ahLst/>
              <a:cxnLst>
                <a:cxn ang="0">
                  <a:pos x="T0" y="T1"/>
                </a:cxn>
                <a:cxn ang="0">
                  <a:pos x="T2" y="T3"/>
                </a:cxn>
                <a:cxn ang="0">
                  <a:pos x="T4" y="T5"/>
                </a:cxn>
              </a:cxnLst>
              <a:rect l="0" t="0" r="r" b="b"/>
              <a:pathLst>
                <a:path w="55" h="33">
                  <a:moveTo>
                    <a:pt x="0" y="11"/>
                  </a:moveTo>
                  <a:lnTo>
                    <a:pt x="22" y="33"/>
                  </a:lnTo>
                  <a:lnTo>
                    <a:pt x="55"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 name="Freeform 253">
              <a:extLst>
                <a:ext uri="{FF2B5EF4-FFF2-40B4-BE49-F238E27FC236}">
                  <a16:creationId xmlns:a16="http://schemas.microsoft.com/office/drawing/2014/main" id="{1BA9476D-B969-B644-B058-11B9AF9E190A}"/>
                </a:ext>
              </a:extLst>
            </p:cNvPr>
            <p:cNvSpPr>
              <a:spLocks/>
            </p:cNvSpPr>
            <p:nvPr/>
          </p:nvSpPr>
          <p:spPr bwMode="auto">
            <a:xfrm>
              <a:off x="2447430" y="2713969"/>
              <a:ext cx="219198" cy="176512"/>
            </a:xfrm>
            <a:custGeom>
              <a:avLst/>
              <a:gdLst>
                <a:gd name="T0" fmla="*/ 129 w 139"/>
                <a:gd name="T1" fmla="*/ 11 h 112"/>
                <a:gd name="T2" fmla="*/ 88 w 139"/>
                <a:gd name="T3" fmla="*/ 0 h 112"/>
                <a:gd name="T4" fmla="*/ 8 w 139"/>
                <a:gd name="T5" fmla="*/ 80 h 112"/>
                <a:gd name="T6" fmla="*/ 8 w 139"/>
                <a:gd name="T7" fmla="*/ 84 h 112"/>
                <a:gd name="T8" fmla="*/ 0 w 139"/>
                <a:gd name="T9" fmla="*/ 84 h 112"/>
                <a:gd name="T10" fmla="*/ 20 w 139"/>
                <a:gd name="T11" fmla="*/ 112 h 112"/>
                <a:gd name="T12" fmla="*/ 36 w 139"/>
                <a:gd name="T13" fmla="*/ 84 h 112"/>
                <a:gd name="T14" fmla="*/ 28 w 139"/>
                <a:gd name="T15" fmla="*/ 84 h 112"/>
                <a:gd name="T16" fmla="*/ 28 w 139"/>
                <a:gd name="T17" fmla="*/ 80 h 112"/>
                <a:gd name="T18" fmla="*/ 88 w 139"/>
                <a:gd name="T19" fmla="*/ 20 h 112"/>
                <a:gd name="T20" fmla="*/ 139 w 139"/>
                <a:gd name="T21"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12">
                  <a:moveTo>
                    <a:pt x="129" y="11"/>
                  </a:moveTo>
                  <a:cubicBezTo>
                    <a:pt x="117" y="4"/>
                    <a:pt x="103" y="0"/>
                    <a:pt x="88" y="0"/>
                  </a:cubicBezTo>
                  <a:cubicBezTo>
                    <a:pt x="44" y="0"/>
                    <a:pt x="8" y="36"/>
                    <a:pt x="8" y="80"/>
                  </a:cubicBezTo>
                  <a:cubicBezTo>
                    <a:pt x="8" y="84"/>
                    <a:pt x="8" y="84"/>
                    <a:pt x="8" y="84"/>
                  </a:cubicBezTo>
                  <a:cubicBezTo>
                    <a:pt x="0" y="84"/>
                    <a:pt x="0" y="84"/>
                    <a:pt x="0" y="84"/>
                  </a:cubicBezTo>
                  <a:cubicBezTo>
                    <a:pt x="20" y="112"/>
                    <a:pt x="20" y="112"/>
                    <a:pt x="20" y="112"/>
                  </a:cubicBezTo>
                  <a:cubicBezTo>
                    <a:pt x="36" y="84"/>
                    <a:pt x="36" y="84"/>
                    <a:pt x="36" y="84"/>
                  </a:cubicBezTo>
                  <a:cubicBezTo>
                    <a:pt x="28" y="84"/>
                    <a:pt x="28" y="84"/>
                    <a:pt x="28" y="84"/>
                  </a:cubicBezTo>
                  <a:cubicBezTo>
                    <a:pt x="28" y="80"/>
                    <a:pt x="28" y="80"/>
                    <a:pt x="28" y="80"/>
                  </a:cubicBezTo>
                  <a:cubicBezTo>
                    <a:pt x="28" y="47"/>
                    <a:pt x="55" y="20"/>
                    <a:pt x="88" y="20"/>
                  </a:cubicBezTo>
                  <a:cubicBezTo>
                    <a:pt x="109" y="20"/>
                    <a:pt x="128" y="31"/>
                    <a:pt x="139" y="48"/>
                  </a:cubicBezTo>
                </a:path>
              </a:pathLst>
            </a:custGeom>
            <a:noFill/>
            <a:ln w="1270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 name="Freeform 254">
              <a:extLst>
                <a:ext uri="{FF2B5EF4-FFF2-40B4-BE49-F238E27FC236}">
                  <a16:creationId xmlns:a16="http://schemas.microsoft.com/office/drawing/2014/main" id="{3C08151B-4B56-7B4C-8AA5-35D3DC36C277}"/>
                </a:ext>
              </a:extLst>
            </p:cNvPr>
            <p:cNvSpPr>
              <a:spLocks/>
            </p:cNvSpPr>
            <p:nvPr/>
          </p:nvSpPr>
          <p:spPr bwMode="auto">
            <a:xfrm>
              <a:off x="2505114" y="2790111"/>
              <a:ext cx="219198" cy="175358"/>
            </a:xfrm>
            <a:custGeom>
              <a:avLst/>
              <a:gdLst>
                <a:gd name="T0" fmla="*/ 4 w 139"/>
                <a:gd name="T1" fmla="*/ 97 h 112"/>
                <a:gd name="T2" fmla="*/ 51 w 139"/>
                <a:gd name="T3" fmla="*/ 112 h 112"/>
                <a:gd name="T4" fmla="*/ 131 w 139"/>
                <a:gd name="T5" fmla="*/ 32 h 112"/>
                <a:gd name="T6" fmla="*/ 131 w 139"/>
                <a:gd name="T7" fmla="*/ 28 h 112"/>
                <a:gd name="T8" fmla="*/ 139 w 139"/>
                <a:gd name="T9" fmla="*/ 28 h 112"/>
                <a:gd name="T10" fmla="*/ 119 w 139"/>
                <a:gd name="T11" fmla="*/ 0 h 112"/>
                <a:gd name="T12" fmla="*/ 103 w 139"/>
                <a:gd name="T13" fmla="*/ 28 h 112"/>
                <a:gd name="T14" fmla="*/ 111 w 139"/>
                <a:gd name="T15" fmla="*/ 28 h 112"/>
                <a:gd name="T16" fmla="*/ 111 w 139"/>
                <a:gd name="T17" fmla="*/ 32 h 112"/>
                <a:gd name="T18" fmla="*/ 51 w 139"/>
                <a:gd name="T19" fmla="*/ 92 h 112"/>
                <a:gd name="T20" fmla="*/ 0 w 139"/>
                <a:gd name="T21" fmla="*/ 6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12">
                  <a:moveTo>
                    <a:pt x="4" y="97"/>
                  </a:moveTo>
                  <a:cubicBezTo>
                    <a:pt x="17" y="106"/>
                    <a:pt x="33" y="112"/>
                    <a:pt x="51" y="112"/>
                  </a:cubicBezTo>
                  <a:cubicBezTo>
                    <a:pt x="95" y="112"/>
                    <a:pt x="131" y="76"/>
                    <a:pt x="131" y="32"/>
                  </a:cubicBezTo>
                  <a:cubicBezTo>
                    <a:pt x="131" y="28"/>
                    <a:pt x="131" y="28"/>
                    <a:pt x="131" y="28"/>
                  </a:cubicBezTo>
                  <a:cubicBezTo>
                    <a:pt x="139" y="28"/>
                    <a:pt x="139" y="28"/>
                    <a:pt x="139" y="28"/>
                  </a:cubicBezTo>
                  <a:cubicBezTo>
                    <a:pt x="119" y="0"/>
                    <a:pt x="119" y="0"/>
                    <a:pt x="119" y="0"/>
                  </a:cubicBezTo>
                  <a:cubicBezTo>
                    <a:pt x="103" y="28"/>
                    <a:pt x="103" y="28"/>
                    <a:pt x="103" y="28"/>
                  </a:cubicBezTo>
                  <a:cubicBezTo>
                    <a:pt x="111" y="28"/>
                    <a:pt x="111" y="28"/>
                    <a:pt x="111" y="28"/>
                  </a:cubicBezTo>
                  <a:cubicBezTo>
                    <a:pt x="111" y="32"/>
                    <a:pt x="111" y="32"/>
                    <a:pt x="111" y="32"/>
                  </a:cubicBezTo>
                  <a:cubicBezTo>
                    <a:pt x="111" y="65"/>
                    <a:pt x="84" y="92"/>
                    <a:pt x="51" y="92"/>
                  </a:cubicBezTo>
                  <a:cubicBezTo>
                    <a:pt x="30" y="92"/>
                    <a:pt x="11" y="81"/>
                    <a:pt x="0" y="64"/>
                  </a:cubicBezTo>
                </a:path>
              </a:pathLst>
            </a:custGeom>
            <a:noFill/>
            <a:ln w="1270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sp>
        <p:nvSpPr>
          <p:cNvPr id="64" name="Hexagon 63">
            <a:extLst>
              <a:ext uri="{FF2B5EF4-FFF2-40B4-BE49-F238E27FC236}">
                <a16:creationId xmlns:a16="http://schemas.microsoft.com/office/drawing/2014/main" id="{3F6E0538-4C0E-154E-BFCC-B63EB7A87AA6}"/>
              </a:ext>
            </a:extLst>
          </p:cNvPr>
          <p:cNvSpPr/>
          <p:nvPr/>
        </p:nvSpPr>
        <p:spPr>
          <a:xfrm>
            <a:off x="7283892" y="2511319"/>
            <a:ext cx="1391349" cy="1198386"/>
          </a:xfrm>
          <a:prstGeom prst="hexagon">
            <a:avLst/>
          </a:prstGeom>
          <a:solidFill>
            <a:schemeClr val="bg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a:solidFill>
                <a:srgbClr val="4D4D4D"/>
              </a:solidFill>
            </a:endParaRPr>
          </a:p>
        </p:txBody>
      </p:sp>
      <p:pic>
        <p:nvPicPr>
          <p:cNvPr id="65" name="Graphic 64">
            <a:extLst>
              <a:ext uri="{FF2B5EF4-FFF2-40B4-BE49-F238E27FC236}">
                <a16:creationId xmlns:a16="http://schemas.microsoft.com/office/drawing/2014/main" id="{8E9F7F87-9B1D-F642-914F-ACE1EE72F6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3014" y="2851633"/>
            <a:ext cx="753104" cy="517759"/>
          </a:xfrm>
          <a:prstGeom prst="rect">
            <a:avLst/>
          </a:prstGeom>
        </p:spPr>
      </p:pic>
      <p:sp>
        <p:nvSpPr>
          <p:cNvPr id="66" name="Hexagon 65">
            <a:extLst>
              <a:ext uri="{FF2B5EF4-FFF2-40B4-BE49-F238E27FC236}">
                <a16:creationId xmlns:a16="http://schemas.microsoft.com/office/drawing/2014/main" id="{11EEFDD0-22FE-9E47-8178-3BE61678534B}"/>
              </a:ext>
            </a:extLst>
          </p:cNvPr>
          <p:cNvSpPr/>
          <p:nvPr/>
        </p:nvSpPr>
        <p:spPr>
          <a:xfrm>
            <a:off x="9214818" y="2511319"/>
            <a:ext cx="1406058" cy="1211055"/>
          </a:xfrm>
          <a:prstGeom prst="hexagon">
            <a:avLst/>
          </a:prstGeom>
          <a:solidFill>
            <a:schemeClr val="bg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a:solidFill>
                <a:srgbClr val="4D4D4D"/>
              </a:solidFill>
            </a:endParaRPr>
          </a:p>
        </p:txBody>
      </p:sp>
      <p:grpSp>
        <p:nvGrpSpPr>
          <p:cNvPr id="67" name="Group 66">
            <a:extLst>
              <a:ext uri="{FF2B5EF4-FFF2-40B4-BE49-F238E27FC236}">
                <a16:creationId xmlns:a16="http://schemas.microsoft.com/office/drawing/2014/main" id="{0D5A6CDF-B67F-774D-88A6-CD8E4276A583}"/>
              </a:ext>
            </a:extLst>
          </p:cNvPr>
          <p:cNvGrpSpPr/>
          <p:nvPr/>
        </p:nvGrpSpPr>
        <p:grpSpPr>
          <a:xfrm>
            <a:off x="9489604" y="2688623"/>
            <a:ext cx="856487" cy="856447"/>
            <a:chOff x="9257141" y="3723119"/>
            <a:chExt cx="584801" cy="584774"/>
          </a:xfrm>
        </p:grpSpPr>
        <p:sp>
          <p:nvSpPr>
            <p:cNvPr id="68" name="Freeform: Shape 231">
              <a:extLst>
                <a:ext uri="{FF2B5EF4-FFF2-40B4-BE49-F238E27FC236}">
                  <a16:creationId xmlns:a16="http://schemas.microsoft.com/office/drawing/2014/main" id="{6D5C9AE0-4E21-CC42-A0B7-E8EDA104A9BA}"/>
                </a:ext>
              </a:extLst>
            </p:cNvPr>
            <p:cNvSpPr/>
            <p:nvPr/>
          </p:nvSpPr>
          <p:spPr>
            <a:xfrm>
              <a:off x="9549542" y="3723119"/>
              <a:ext cx="12713" cy="114412"/>
            </a:xfrm>
            <a:custGeom>
              <a:avLst/>
              <a:gdLst>
                <a:gd name="connsiteX0" fmla="*/ 0 w 0"/>
                <a:gd name="connsiteY0" fmla="*/ 0 h 85725"/>
                <a:gd name="connsiteX1" fmla="*/ 0 w 0"/>
                <a:gd name="connsiteY1" fmla="*/ 85725 h 85725"/>
              </a:gdLst>
              <a:ahLst/>
              <a:cxnLst>
                <a:cxn ang="0">
                  <a:pos x="connsiteX0" y="connsiteY0"/>
                </a:cxn>
                <a:cxn ang="0">
                  <a:pos x="connsiteX1" y="connsiteY1"/>
                </a:cxn>
              </a:cxnLst>
              <a:rect l="l" t="t" r="r" b="b"/>
              <a:pathLst>
                <a:path h="85725">
                  <a:moveTo>
                    <a:pt x="0" y="0"/>
                  </a:moveTo>
                  <a:lnTo>
                    <a:pt x="0" y="85725"/>
                  </a:lnTo>
                </a:path>
              </a:pathLst>
            </a:custGeom>
            <a:ln w="12700" cap="flat">
              <a:solidFill>
                <a:srgbClr val="026C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 name="Freeform: Shape 232">
              <a:extLst>
                <a:ext uri="{FF2B5EF4-FFF2-40B4-BE49-F238E27FC236}">
                  <a16:creationId xmlns:a16="http://schemas.microsoft.com/office/drawing/2014/main" id="{6E1A2183-CDA2-E044-8D28-DD50C56B7885}"/>
                </a:ext>
              </a:extLst>
            </p:cNvPr>
            <p:cNvSpPr/>
            <p:nvPr/>
          </p:nvSpPr>
          <p:spPr>
            <a:xfrm>
              <a:off x="9346132" y="3812106"/>
              <a:ext cx="76278" cy="76275"/>
            </a:xfrm>
            <a:custGeom>
              <a:avLst/>
              <a:gdLst>
                <a:gd name="connsiteX0" fmla="*/ 0 w 57150"/>
                <a:gd name="connsiteY0" fmla="*/ 0 h 57150"/>
                <a:gd name="connsiteX1" fmla="*/ 58103 w 57150"/>
                <a:gd name="connsiteY1" fmla="*/ 58103 h 57150"/>
              </a:gdLst>
              <a:ahLst/>
              <a:cxnLst>
                <a:cxn ang="0">
                  <a:pos x="connsiteX0" y="connsiteY0"/>
                </a:cxn>
                <a:cxn ang="0">
                  <a:pos x="connsiteX1" y="connsiteY1"/>
                </a:cxn>
              </a:cxnLst>
              <a:rect l="l" t="t" r="r" b="b"/>
              <a:pathLst>
                <a:path w="57150" h="57150">
                  <a:moveTo>
                    <a:pt x="0" y="0"/>
                  </a:moveTo>
                  <a:lnTo>
                    <a:pt x="58103" y="58103"/>
                  </a:lnTo>
                </a:path>
              </a:pathLst>
            </a:custGeom>
            <a:ln w="12700" cap="flat">
              <a:solidFill>
                <a:srgbClr val="026C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0" name="Freeform: Shape 233">
              <a:extLst>
                <a:ext uri="{FF2B5EF4-FFF2-40B4-BE49-F238E27FC236}">
                  <a16:creationId xmlns:a16="http://schemas.microsoft.com/office/drawing/2014/main" id="{C01D4D9B-6041-B849-A60D-032202D8B238}"/>
                </a:ext>
              </a:extLst>
            </p:cNvPr>
            <p:cNvSpPr/>
            <p:nvPr/>
          </p:nvSpPr>
          <p:spPr>
            <a:xfrm>
              <a:off x="9257141" y="4015506"/>
              <a:ext cx="114418" cy="12712"/>
            </a:xfrm>
            <a:custGeom>
              <a:avLst/>
              <a:gdLst>
                <a:gd name="connsiteX0" fmla="*/ 0 w 85725"/>
                <a:gd name="connsiteY0" fmla="*/ 0 h 0"/>
                <a:gd name="connsiteX1" fmla="*/ 85725 w 85725"/>
                <a:gd name="connsiteY1" fmla="*/ 0 h 0"/>
              </a:gdLst>
              <a:ahLst/>
              <a:cxnLst>
                <a:cxn ang="0">
                  <a:pos x="connsiteX0" y="connsiteY0"/>
                </a:cxn>
                <a:cxn ang="0">
                  <a:pos x="connsiteX1" y="connsiteY1"/>
                </a:cxn>
              </a:cxnLst>
              <a:rect l="l" t="t" r="r" b="b"/>
              <a:pathLst>
                <a:path w="85725">
                  <a:moveTo>
                    <a:pt x="0" y="0"/>
                  </a:moveTo>
                  <a:lnTo>
                    <a:pt x="85725" y="0"/>
                  </a:lnTo>
                </a:path>
              </a:pathLst>
            </a:custGeom>
            <a:ln w="12700" cap="flat">
              <a:solidFill>
                <a:srgbClr val="026C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 name="Freeform: Shape 234">
              <a:extLst>
                <a:ext uri="{FF2B5EF4-FFF2-40B4-BE49-F238E27FC236}">
                  <a16:creationId xmlns:a16="http://schemas.microsoft.com/office/drawing/2014/main" id="{4B0A8C59-FE93-0444-9C95-1745309EB1C8}"/>
                </a:ext>
              </a:extLst>
            </p:cNvPr>
            <p:cNvSpPr/>
            <p:nvPr/>
          </p:nvSpPr>
          <p:spPr>
            <a:xfrm>
              <a:off x="9346132" y="4141360"/>
              <a:ext cx="76278" cy="76275"/>
            </a:xfrm>
            <a:custGeom>
              <a:avLst/>
              <a:gdLst>
                <a:gd name="connsiteX0" fmla="*/ 0 w 57150"/>
                <a:gd name="connsiteY0" fmla="*/ 58103 h 57150"/>
                <a:gd name="connsiteX1" fmla="*/ 58103 w 57150"/>
                <a:gd name="connsiteY1" fmla="*/ 0 h 57150"/>
              </a:gdLst>
              <a:ahLst/>
              <a:cxnLst>
                <a:cxn ang="0">
                  <a:pos x="connsiteX0" y="connsiteY0"/>
                </a:cxn>
                <a:cxn ang="0">
                  <a:pos x="connsiteX1" y="connsiteY1"/>
                </a:cxn>
              </a:cxnLst>
              <a:rect l="l" t="t" r="r" b="b"/>
              <a:pathLst>
                <a:path w="57150" h="57150">
                  <a:moveTo>
                    <a:pt x="0" y="58103"/>
                  </a:moveTo>
                  <a:lnTo>
                    <a:pt x="58103" y="0"/>
                  </a:lnTo>
                </a:path>
              </a:pathLst>
            </a:custGeom>
            <a:ln w="12700" cap="flat">
              <a:solidFill>
                <a:srgbClr val="026C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 name="Freeform: Shape 235">
              <a:extLst>
                <a:ext uri="{FF2B5EF4-FFF2-40B4-BE49-F238E27FC236}">
                  <a16:creationId xmlns:a16="http://schemas.microsoft.com/office/drawing/2014/main" id="{BF0CD977-1C17-C54D-8516-7EB23FE893E9}"/>
                </a:ext>
              </a:extLst>
            </p:cNvPr>
            <p:cNvSpPr/>
            <p:nvPr/>
          </p:nvSpPr>
          <p:spPr>
            <a:xfrm>
              <a:off x="9675402" y="4141360"/>
              <a:ext cx="76278" cy="76275"/>
            </a:xfrm>
            <a:custGeom>
              <a:avLst/>
              <a:gdLst>
                <a:gd name="connsiteX0" fmla="*/ 58103 w 57150"/>
                <a:gd name="connsiteY0" fmla="*/ 58103 h 57150"/>
                <a:gd name="connsiteX1" fmla="*/ 0 w 57150"/>
                <a:gd name="connsiteY1" fmla="*/ 0 h 57150"/>
              </a:gdLst>
              <a:ahLst/>
              <a:cxnLst>
                <a:cxn ang="0">
                  <a:pos x="connsiteX0" y="connsiteY0"/>
                </a:cxn>
                <a:cxn ang="0">
                  <a:pos x="connsiteX1" y="connsiteY1"/>
                </a:cxn>
              </a:cxnLst>
              <a:rect l="l" t="t" r="r" b="b"/>
              <a:pathLst>
                <a:path w="57150" h="57150">
                  <a:moveTo>
                    <a:pt x="58103" y="58103"/>
                  </a:moveTo>
                  <a:lnTo>
                    <a:pt x="0" y="0"/>
                  </a:lnTo>
                </a:path>
              </a:pathLst>
            </a:custGeom>
            <a:ln w="12700" cap="flat">
              <a:solidFill>
                <a:srgbClr val="026C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3" name="Freeform: Shape 236">
              <a:extLst>
                <a:ext uri="{FF2B5EF4-FFF2-40B4-BE49-F238E27FC236}">
                  <a16:creationId xmlns:a16="http://schemas.microsoft.com/office/drawing/2014/main" id="{6CFC2464-B7FE-D142-9551-720885D442AC}"/>
                </a:ext>
              </a:extLst>
            </p:cNvPr>
            <p:cNvSpPr/>
            <p:nvPr/>
          </p:nvSpPr>
          <p:spPr>
            <a:xfrm>
              <a:off x="9727524" y="4015506"/>
              <a:ext cx="114418" cy="12712"/>
            </a:xfrm>
            <a:custGeom>
              <a:avLst/>
              <a:gdLst>
                <a:gd name="connsiteX0" fmla="*/ 85725 w 85725"/>
                <a:gd name="connsiteY0" fmla="*/ 0 h 0"/>
                <a:gd name="connsiteX1" fmla="*/ 0 w 85725"/>
                <a:gd name="connsiteY1" fmla="*/ 0 h 0"/>
              </a:gdLst>
              <a:ahLst/>
              <a:cxnLst>
                <a:cxn ang="0">
                  <a:pos x="connsiteX0" y="connsiteY0"/>
                </a:cxn>
                <a:cxn ang="0">
                  <a:pos x="connsiteX1" y="connsiteY1"/>
                </a:cxn>
              </a:cxnLst>
              <a:rect l="l" t="t" r="r" b="b"/>
              <a:pathLst>
                <a:path w="85725">
                  <a:moveTo>
                    <a:pt x="85725" y="0"/>
                  </a:moveTo>
                  <a:lnTo>
                    <a:pt x="0" y="0"/>
                  </a:lnTo>
                </a:path>
              </a:pathLst>
            </a:custGeom>
            <a:ln w="12700" cap="flat">
              <a:solidFill>
                <a:srgbClr val="026C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 name="Freeform: Shape 237">
              <a:extLst>
                <a:ext uri="{FF2B5EF4-FFF2-40B4-BE49-F238E27FC236}">
                  <a16:creationId xmlns:a16="http://schemas.microsoft.com/office/drawing/2014/main" id="{F4C48E06-1C5C-DF45-8EC9-207C8DAF937E}"/>
                </a:ext>
              </a:extLst>
            </p:cNvPr>
            <p:cNvSpPr/>
            <p:nvPr/>
          </p:nvSpPr>
          <p:spPr>
            <a:xfrm>
              <a:off x="9675402" y="3812106"/>
              <a:ext cx="76278" cy="76275"/>
            </a:xfrm>
            <a:custGeom>
              <a:avLst/>
              <a:gdLst>
                <a:gd name="connsiteX0" fmla="*/ 58103 w 57150"/>
                <a:gd name="connsiteY0" fmla="*/ 0 h 57150"/>
                <a:gd name="connsiteX1" fmla="*/ 0 w 57150"/>
                <a:gd name="connsiteY1" fmla="*/ 58103 h 57150"/>
              </a:gdLst>
              <a:ahLst/>
              <a:cxnLst>
                <a:cxn ang="0">
                  <a:pos x="connsiteX0" y="connsiteY0"/>
                </a:cxn>
                <a:cxn ang="0">
                  <a:pos x="connsiteX1" y="connsiteY1"/>
                </a:cxn>
              </a:cxnLst>
              <a:rect l="l" t="t" r="r" b="b"/>
              <a:pathLst>
                <a:path w="57150" h="57150">
                  <a:moveTo>
                    <a:pt x="58103" y="0"/>
                  </a:moveTo>
                  <a:lnTo>
                    <a:pt x="0" y="58103"/>
                  </a:lnTo>
                </a:path>
              </a:pathLst>
            </a:custGeom>
            <a:ln w="12700" cap="flat">
              <a:solidFill>
                <a:srgbClr val="026C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 name="Freeform: Shape 238">
              <a:extLst>
                <a:ext uri="{FF2B5EF4-FFF2-40B4-BE49-F238E27FC236}">
                  <a16:creationId xmlns:a16="http://schemas.microsoft.com/office/drawing/2014/main" id="{72E68B7F-ADE5-144C-B94E-F72F5650F6CC}"/>
                </a:ext>
              </a:extLst>
            </p:cNvPr>
            <p:cNvSpPr/>
            <p:nvPr/>
          </p:nvSpPr>
          <p:spPr>
            <a:xfrm>
              <a:off x="9498689" y="4295181"/>
              <a:ext cx="101705" cy="12712"/>
            </a:xfrm>
            <a:custGeom>
              <a:avLst/>
              <a:gdLst>
                <a:gd name="connsiteX0" fmla="*/ 76200 w 76200"/>
                <a:gd name="connsiteY0" fmla="*/ 0 h 9525"/>
                <a:gd name="connsiteX1" fmla="*/ 66675 w 76200"/>
                <a:gd name="connsiteY1" fmla="*/ 0 h 9525"/>
                <a:gd name="connsiteX2" fmla="*/ 57150 w 76200"/>
                <a:gd name="connsiteY2" fmla="*/ 9525 h 9525"/>
                <a:gd name="connsiteX3" fmla="*/ 38100 w 76200"/>
                <a:gd name="connsiteY3" fmla="*/ 9525 h 9525"/>
                <a:gd name="connsiteX4" fmla="*/ 19050 w 76200"/>
                <a:gd name="connsiteY4" fmla="*/ 9525 h 9525"/>
                <a:gd name="connsiteX5" fmla="*/ 9525 w 76200"/>
                <a:gd name="connsiteY5" fmla="*/ 0 h 9525"/>
                <a:gd name="connsiteX6" fmla="*/ 0 w 76200"/>
                <a:gd name="connsiteY6"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9525">
                  <a:moveTo>
                    <a:pt x="76200" y="0"/>
                  </a:moveTo>
                  <a:lnTo>
                    <a:pt x="66675" y="0"/>
                  </a:lnTo>
                  <a:lnTo>
                    <a:pt x="57150" y="9525"/>
                  </a:lnTo>
                  <a:lnTo>
                    <a:pt x="38100" y="9525"/>
                  </a:lnTo>
                  <a:lnTo>
                    <a:pt x="19050" y="9525"/>
                  </a:lnTo>
                  <a:lnTo>
                    <a:pt x="9525" y="0"/>
                  </a:lnTo>
                  <a:lnTo>
                    <a:pt x="0" y="0"/>
                  </a:lnTo>
                </a:path>
              </a:pathLst>
            </a:custGeom>
            <a:noFill/>
            <a:ln w="12700" cap="flat">
              <a:solidFill>
                <a:srgbClr val="026C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 name="Freeform: Shape 239">
              <a:extLst>
                <a:ext uri="{FF2B5EF4-FFF2-40B4-BE49-F238E27FC236}">
                  <a16:creationId xmlns:a16="http://schemas.microsoft.com/office/drawing/2014/main" id="{A5890A33-E9B2-5247-9B1E-3013FEF8EFB5}"/>
                </a:ext>
              </a:extLst>
            </p:cNvPr>
            <p:cNvSpPr/>
            <p:nvPr/>
          </p:nvSpPr>
          <p:spPr>
            <a:xfrm>
              <a:off x="9473263" y="4218906"/>
              <a:ext cx="152557" cy="12712"/>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ln w="12700" cap="flat">
              <a:solidFill>
                <a:srgbClr val="026C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7" name="Freeform: Shape 240">
              <a:extLst>
                <a:ext uri="{FF2B5EF4-FFF2-40B4-BE49-F238E27FC236}">
                  <a16:creationId xmlns:a16="http://schemas.microsoft.com/office/drawing/2014/main" id="{905C8166-F512-3641-97C8-A435CF95FE0A}"/>
                </a:ext>
              </a:extLst>
            </p:cNvPr>
            <p:cNvSpPr/>
            <p:nvPr/>
          </p:nvSpPr>
          <p:spPr>
            <a:xfrm>
              <a:off x="9485976" y="4257043"/>
              <a:ext cx="127131" cy="12712"/>
            </a:xfrm>
            <a:custGeom>
              <a:avLst/>
              <a:gdLst>
                <a:gd name="connsiteX0" fmla="*/ 0 w 95250"/>
                <a:gd name="connsiteY0" fmla="*/ 0 h 0"/>
                <a:gd name="connsiteX1" fmla="*/ 95250 w 95250"/>
                <a:gd name="connsiteY1" fmla="*/ 0 h 0"/>
              </a:gdLst>
              <a:ahLst/>
              <a:cxnLst>
                <a:cxn ang="0">
                  <a:pos x="connsiteX0" y="connsiteY0"/>
                </a:cxn>
                <a:cxn ang="0">
                  <a:pos x="connsiteX1" y="connsiteY1"/>
                </a:cxn>
              </a:cxnLst>
              <a:rect l="l" t="t" r="r" b="b"/>
              <a:pathLst>
                <a:path w="95250">
                  <a:moveTo>
                    <a:pt x="0" y="0"/>
                  </a:moveTo>
                  <a:lnTo>
                    <a:pt x="95250" y="0"/>
                  </a:lnTo>
                </a:path>
              </a:pathLst>
            </a:custGeom>
            <a:ln w="12700" cap="flat">
              <a:solidFill>
                <a:srgbClr val="026C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8" name="Freeform: Shape 241">
              <a:extLst>
                <a:ext uri="{FF2B5EF4-FFF2-40B4-BE49-F238E27FC236}">
                  <a16:creationId xmlns:a16="http://schemas.microsoft.com/office/drawing/2014/main" id="{04DDB816-F332-1949-858E-060B1DD76274}"/>
                </a:ext>
              </a:extLst>
            </p:cNvPr>
            <p:cNvSpPr/>
            <p:nvPr/>
          </p:nvSpPr>
          <p:spPr>
            <a:xfrm>
              <a:off x="9422411" y="3888381"/>
              <a:ext cx="254261" cy="305099"/>
            </a:xfrm>
            <a:custGeom>
              <a:avLst/>
              <a:gdLst>
                <a:gd name="connsiteX0" fmla="*/ 142875 w 190500"/>
                <a:gd name="connsiteY0" fmla="*/ 228600 h 228600"/>
                <a:gd name="connsiteX1" fmla="*/ 142875 w 190500"/>
                <a:gd name="connsiteY1" fmla="*/ 209550 h 228600"/>
                <a:gd name="connsiteX2" fmla="*/ 160782 w 190500"/>
                <a:gd name="connsiteY2" fmla="*/ 164306 h 228600"/>
                <a:gd name="connsiteX3" fmla="*/ 190500 w 190500"/>
                <a:gd name="connsiteY3" fmla="*/ 95250 h 228600"/>
                <a:gd name="connsiteX4" fmla="*/ 95250 w 190500"/>
                <a:gd name="connsiteY4" fmla="*/ 0 h 228600"/>
                <a:gd name="connsiteX5" fmla="*/ 0 w 190500"/>
                <a:gd name="connsiteY5" fmla="*/ 95250 h 228600"/>
                <a:gd name="connsiteX6" fmla="*/ 29718 w 190500"/>
                <a:gd name="connsiteY6" fmla="*/ 164306 h 228600"/>
                <a:gd name="connsiteX7" fmla="*/ 47625 w 190500"/>
                <a:gd name="connsiteY7" fmla="*/ 209550 h 228600"/>
                <a:gd name="connsiteX8" fmla="*/ 47625 w 190500"/>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0" h="228600">
                  <a:moveTo>
                    <a:pt x="142875" y="228600"/>
                  </a:moveTo>
                  <a:lnTo>
                    <a:pt x="142875" y="209550"/>
                  </a:lnTo>
                  <a:cubicBezTo>
                    <a:pt x="142875" y="192310"/>
                    <a:pt x="148876" y="176498"/>
                    <a:pt x="160782" y="164306"/>
                  </a:cubicBezTo>
                  <a:cubicBezTo>
                    <a:pt x="178784" y="145923"/>
                    <a:pt x="190500" y="123254"/>
                    <a:pt x="190500" y="95250"/>
                  </a:cubicBezTo>
                  <a:cubicBezTo>
                    <a:pt x="190500" y="42672"/>
                    <a:pt x="147828" y="0"/>
                    <a:pt x="95250" y="0"/>
                  </a:cubicBezTo>
                  <a:cubicBezTo>
                    <a:pt x="42672" y="0"/>
                    <a:pt x="0" y="42672"/>
                    <a:pt x="0" y="95250"/>
                  </a:cubicBezTo>
                  <a:cubicBezTo>
                    <a:pt x="0" y="123254"/>
                    <a:pt x="11716" y="145923"/>
                    <a:pt x="29718" y="164306"/>
                  </a:cubicBezTo>
                  <a:cubicBezTo>
                    <a:pt x="41624" y="176498"/>
                    <a:pt x="47625" y="192310"/>
                    <a:pt x="47625" y="209550"/>
                  </a:cubicBezTo>
                  <a:lnTo>
                    <a:pt x="47625" y="228600"/>
                  </a:lnTo>
                </a:path>
              </a:pathLst>
            </a:custGeom>
            <a:noFill/>
            <a:ln w="12700" cap="flat">
              <a:solidFill>
                <a:srgbClr val="026C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9" name="Freeform: Shape 242">
              <a:extLst>
                <a:ext uri="{FF2B5EF4-FFF2-40B4-BE49-F238E27FC236}">
                  <a16:creationId xmlns:a16="http://schemas.microsoft.com/office/drawing/2014/main" id="{FD461F3D-FA71-0A40-8BF1-2F0C6089C193}"/>
                </a:ext>
              </a:extLst>
            </p:cNvPr>
            <p:cNvSpPr/>
            <p:nvPr/>
          </p:nvSpPr>
          <p:spPr>
            <a:xfrm>
              <a:off x="9461949" y="3804097"/>
              <a:ext cx="12713" cy="38137"/>
            </a:xfrm>
            <a:custGeom>
              <a:avLst/>
              <a:gdLst>
                <a:gd name="connsiteX0" fmla="*/ 0 w 9525"/>
                <a:gd name="connsiteY0" fmla="*/ 0 h 28575"/>
                <a:gd name="connsiteX1" fmla="*/ 14573 w 9525"/>
                <a:gd name="connsiteY1" fmla="*/ 35242 h 28575"/>
              </a:gdLst>
              <a:ahLst/>
              <a:cxnLst>
                <a:cxn ang="0">
                  <a:pos x="connsiteX0" y="connsiteY0"/>
                </a:cxn>
                <a:cxn ang="0">
                  <a:pos x="connsiteX1" y="connsiteY1"/>
                </a:cxn>
              </a:cxnLst>
              <a:rect l="l" t="t" r="r" b="b"/>
              <a:pathLst>
                <a:path w="9525" h="28575">
                  <a:moveTo>
                    <a:pt x="0" y="0"/>
                  </a:moveTo>
                  <a:lnTo>
                    <a:pt x="14573" y="35242"/>
                  </a:lnTo>
                </a:path>
              </a:pathLst>
            </a:custGeom>
            <a:ln w="12700" cap="flat">
              <a:solidFill>
                <a:srgbClr val="026C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0" name="Freeform: Shape 243">
              <a:extLst>
                <a:ext uri="{FF2B5EF4-FFF2-40B4-BE49-F238E27FC236}">
                  <a16:creationId xmlns:a16="http://schemas.microsoft.com/office/drawing/2014/main" id="{EAEA773D-9DC3-8E46-9C07-4D2B6F7968E8}"/>
                </a:ext>
              </a:extLst>
            </p:cNvPr>
            <p:cNvSpPr/>
            <p:nvPr/>
          </p:nvSpPr>
          <p:spPr>
            <a:xfrm>
              <a:off x="9338123" y="3927917"/>
              <a:ext cx="38139" cy="12712"/>
            </a:xfrm>
            <a:custGeom>
              <a:avLst/>
              <a:gdLst>
                <a:gd name="connsiteX0" fmla="*/ 0 w 28575"/>
                <a:gd name="connsiteY0" fmla="*/ 0 h 9525"/>
                <a:gd name="connsiteX1" fmla="*/ 35242 w 28575"/>
                <a:gd name="connsiteY1" fmla="*/ 14573 h 9525"/>
              </a:gdLst>
              <a:ahLst/>
              <a:cxnLst>
                <a:cxn ang="0">
                  <a:pos x="connsiteX0" y="connsiteY0"/>
                </a:cxn>
                <a:cxn ang="0">
                  <a:pos x="connsiteX1" y="connsiteY1"/>
                </a:cxn>
              </a:cxnLst>
              <a:rect l="l" t="t" r="r" b="b"/>
              <a:pathLst>
                <a:path w="28575" h="9525">
                  <a:moveTo>
                    <a:pt x="0" y="0"/>
                  </a:moveTo>
                  <a:lnTo>
                    <a:pt x="35242" y="14573"/>
                  </a:lnTo>
                </a:path>
              </a:pathLst>
            </a:custGeom>
            <a:ln w="12700" cap="flat">
              <a:solidFill>
                <a:srgbClr val="026C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 name="Freeform: Shape 244">
              <a:extLst>
                <a:ext uri="{FF2B5EF4-FFF2-40B4-BE49-F238E27FC236}">
                  <a16:creationId xmlns:a16="http://schemas.microsoft.com/office/drawing/2014/main" id="{0939770E-86DC-0E42-B8D6-72515BF01E52}"/>
                </a:ext>
              </a:extLst>
            </p:cNvPr>
            <p:cNvSpPr/>
            <p:nvPr/>
          </p:nvSpPr>
          <p:spPr>
            <a:xfrm>
              <a:off x="9338123" y="4083645"/>
              <a:ext cx="38139" cy="12712"/>
            </a:xfrm>
            <a:custGeom>
              <a:avLst/>
              <a:gdLst>
                <a:gd name="connsiteX0" fmla="*/ 0 w 28575"/>
                <a:gd name="connsiteY0" fmla="*/ 14573 h 9525"/>
                <a:gd name="connsiteX1" fmla="*/ 35242 w 28575"/>
                <a:gd name="connsiteY1" fmla="*/ 0 h 9525"/>
              </a:gdLst>
              <a:ahLst/>
              <a:cxnLst>
                <a:cxn ang="0">
                  <a:pos x="connsiteX0" y="connsiteY0"/>
                </a:cxn>
                <a:cxn ang="0">
                  <a:pos x="connsiteX1" y="connsiteY1"/>
                </a:cxn>
              </a:cxnLst>
              <a:rect l="l" t="t" r="r" b="b"/>
              <a:pathLst>
                <a:path w="28575" h="9525">
                  <a:moveTo>
                    <a:pt x="0" y="14573"/>
                  </a:moveTo>
                  <a:lnTo>
                    <a:pt x="35242" y="0"/>
                  </a:lnTo>
                </a:path>
              </a:pathLst>
            </a:custGeom>
            <a:ln w="12700" cap="flat">
              <a:solidFill>
                <a:srgbClr val="026C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 name="Freeform: Shape 245">
              <a:extLst>
                <a:ext uri="{FF2B5EF4-FFF2-40B4-BE49-F238E27FC236}">
                  <a16:creationId xmlns:a16="http://schemas.microsoft.com/office/drawing/2014/main" id="{43C55CA8-8205-8C47-9E23-2B9EFB2ED808}"/>
                </a:ext>
              </a:extLst>
            </p:cNvPr>
            <p:cNvSpPr/>
            <p:nvPr/>
          </p:nvSpPr>
          <p:spPr>
            <a:xfrm>
              <a:off x="9713921" y="4083645"/>
              <a:ext cx="38139" cy="12712"/>
            </a:xfrm>
            <a:custGeom>
              <a:avLst/>
              <a:gdLst>
                <a:gd name="connsiteX0" fmla="*/ 35243 w 28575"/>
                <a:gd name="connsiteY0" fmla="*/ 14573 h 9525"/>
                <a:gd name="connsiteX1" fmla="*/ 0 w 28575"/>
                <a:gd name="connsiteY1" fmla="*/ 0 h 9525"/>
              </a:gdLst>
              <a:ahLst/>
              <a:cxnLst>
                <a:cxn ang="0">
                  <a:pos x="connsiteX0" y="connsiteY0"/>
                </a:cxn>
                <a:cxn ang="0">
                  <a:pos x="connsiteX1" y="connsiteY1"/>
                </a:cxn>
              </a:cxnLst>
              <a:rect l="l" t="t" r="r" b="b"/>
              <a:pathLst>
                <a:path w="28575" h="9525">
                  <a:moveTo>
                    <a:pt x="35243" y="14573"/>
                  </a:moveTo>
                  <a:lnTo>
                    <a:pt x="0" y="0"/>
                  </a:lnTo>
                </a:path>
              </a:pathLst>
            </a:custGeom>
            <a:ln w="12700" cap="flat">
              <a:solidFill>
                <a:srgbClr val="026C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3" name="Freeform: Shape 246">
              <a:extLst>
                <a:ext uri="{FF2B5EF4-FFF2-40B4-BE49-F238E27FC236}">
                  <a16:creationId xmlns:a16="http://schemas.microsoft.com/office/drawing/2014/main" id="{82BB4935-FE0B-4C42-B17B-65DAD5CB522F}"/>
                </a:ext>
              </a:extLst>
            </p:cNvPr>
            <p:cNvSpPr/>
            <p:nvPr/>
          </p:nvSpPr>
          <p:spPr>
            <a:xfrm>
              <a:off x="9713921" y="3927917"/>
              <a:ext cx="38139" cy="12712"/>
            </a:xfrm>
            <a:custGeom>
              <a:avLst/>
              <a:gdLst>
                <a:gd name="connsiteX0" fmla="*/ 35243 w 28575"/>
                <a:gd name="connsiteY0" fmla="*/ 0 h 9525"/>
                <a:gd name="connsiteX1" fmla="*/ 0 w 28575"/>
                <a:gd name="connsiteY1" fmla="*/ 14573 h 9525"/>
              </a:gdLst>
              <a:ahLst/>
              <a:cxnLst>
                <a:cxn ang="0">
                  <a:pos x="connsiteX0" y="connsiteY0"/>
                </a:cxn>
                <a:cxn ang="0">
                  <a:pos x="connsiteX1" y="connsiteY1"/>
                </a:cxn>
              </a:cxnLst>
              <a:rect l="l" t="t" r="r" b="b"/>
              <a:pathLst>
                <a:path w="28575" h="9525">
                  <a:moveTo>
                    <a:pt x="35243" y="0"/>
                  </a:moveTo>
                  <a:lnTo>
                    <a:pt x="0" y="14573"/>
                  </a:lnTo>
                </a:path>
              </a:pathLst>
            </a:custGeom>
            <a:ln w="12700" cap="flat">
              <a:solidFill>
                <a:srgbClr val="026C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 name="Freeform: Shape 247">
              <a:extLst>
                <a:ext uri="{FF2B5EF4-FFF2-40B4-BE49-F238E27FC236}">
                  <a16:creationId xmlns:a16="http://schemas.microsoft.com/office/drawing/2014/main" id="{84B031B3-4254-B94E-B2D5-0BE7662B192E}"/>
                </a:ext>
              </a:extLst>
            </p:cNvPr>
            <p:cNvSpPr/>
            <p:nvPr/>
          </p:nvSpPr>
          <p:spPr>
            <a:xfrm>
              <a:off x="9617684" y="3804097"/>
              <a:ext cx="12713" cy="38137"/>
            </a:xfrm>
            <a:custGeom>
              <a:avLst/>
              <a:gdLst>
                <a:gd name="connsiteX0" fmla="*/ 14573 w 9525"/>
                <a:gd name="connsiteY0" fmla="*/ 0 h 28575"/>
                <a:gd name="connsiteX1" fmla="*/ 0 w 9525"/>
                <a:gd name="connsiteY1" fmla="*/ 35242 h 28575"/>
              </a:gdLst>
              <a:ahLst/>
              <a:cxnLst>
                <a:cxn ang="0">
                  <a:pos x="connsiteX0" y="connsiteY0"/>
                </a:cxn>
                <a:cxn ang="0">
                  <a:pos x="connsiteX1" y="connsiteY1"/>
                </a:cxn>
              </a:cxnLst>
              <a:rect l="l" t="t" r="r" b="b"/>
              <a:pathLst>
                <a:path w="9525" h="28575">
                  <a:moveTo>
                    <a:pt x="14573" y="0"/>
                  </a:moveTo>
                  <a:lnTo>
                    <a:pt x="0" y="35242"/>
                  </a:lnTo>
                </a:path>
              </a:pathLst>
            </a:custGeom>
            <a:ln w="12700" cap="flat">
              <a:solidFill>
                <a:srgbClr val="026C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5" name="Freeform: Shape 248">
              <a:extLst>
                <a:ext uri="{FF2B5EF4-FFF2-40B4-BE49-F238E27FC236}">
                  <a16:creationId xmlns:a16="http://schemas.microsoft.com/office/drawing/2014/main" id="{84025685-7572-7E43-B2AF-B6A89B141257}"/>
                </a:ext>
              </a:extLst>
            </p:cNvPr>
            <p:cNvSpPr/>
            <p:nvPr/>
          </p:nvSpPr>
          <p:spPr>
            <a:xfrm>
              <a:off x="9511402" y="4053643"/>
              <a:ext cx="76278" cy="25425"/>
            </a:xfrm>
            <a:custGeom>
              <a:avLst/>
              <a:gdLst>
                <a:gd name="connsiteX0" fmla="*/ 0 w 57150"/>
                <a:gd name="connsiteY0" fmla="*/ 0 h 19050"/>
                <a:gd name="connsiteX1" fmla="*/ 28575 w 57150"/>
                <a:gd name="connsiteY1" fmla="*/ 19050 h 19050"/>
                <a:gd name="connsiteX2" fmla="*/ 57150 w 57150"/>
                <a:gd name="connsiteY2" fmla="*/ 0 h 19050"/>
              </a:gdLst>
              <a:ahLst/>
              <a:cxnLst>
                <a:cxn ang="0">
                  <a:pos x="connsiteX0" y="connsiteY0"/>
                </a:cxn>
                <a:cxn ang="0">
                  <a:pos x="connsiteX1" y="connsiteY1"/>
                </a:cxn>
                <a:cxn ang="0">
                  <a:pos x="connsiteX2" y="connsiteY2"/>
                </a:cxn>
              </a:cxnLst>
              <a:rect l="l" t="t" r="r" b="b"/>
              <a:pathLst>
                <a:path w="57150" h="19050">
                  <a:moveTo>
                    <a:pt x="0" y="0"/>
                  </a:moveTo>
                  <a:lnTo>
                    <a:pt x="28575" y="19050"/>
                  </a:lnTo>
                  <a:lnTo>
                    <a:pt x="57150" y="0"/>
                  </a:lnTo>
                </a:path>
              </a:pathLst>
            </a:custGeom>
            <a:noFill/>
            <a:ln w="12700" cap="flat">
              <a:solidFill>
                <a:srgbClr val="026CB6"/>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6" name="Freeform: Shape 249">
              <a:extLst>
                <a:ext uri="{FF2B5EF4-FFF2-40B4-BE49-F238E27FC236}">
                  <a16:creationId xmlns:a16="http://schemas.microsoft.com/office/drawing/2014/main" id="{178DF004-C47B-E04A-BB3C-E14A938385B0}"/>
                </a:ext>
              </a:extLst>
            </p:cNvPr>
            <p:cNvSpPr/>
            <p:nvPr/>
          </p:nvSpPr>
          <p:spPr>
            <a:xfrm>
              <a:off x="9549542" y="4079068"/>
              <a:ext cx="12713" cy="114412"/>
            </a:xfrm>
            <a:custGeom>
              <a:avLst/>
              <a:gdLst>
                <a:gd name="connsiteX0" fmla="*/ 0 w 0"/>
                <a:gd name="connsiteY0" fmla="*/ 0 h 85725"/>
                <a:gd name="connsiteX1" fmla="*/ 0 w 0"/>
                <a:gd name="connsiteY1" fmla="*/ 85725 h 85725"/>
              </a:gdLst>
              <a:ahLst/>
              <a:cxnLst>
                <a:cxn ang="0">
                  <a:pos x="connsiteX0" y="connsiteY0"/>
                </a:cxn>
                <a:cxn ang="0">
                  <a:pos x="connsiteX1" y="connsiteY1"/>
                </a:cxn>
              </a:cxnLst>
              <a:rect l="l" t="t" r="r" b="b"/>
              <a:pathLst>
                <a:path h="85725">
                  <a:moveTo>
                    <a:pt x="0" y="0"/>
                  </a:moveTo>
                  <a:lnTo>
                    <a:pt x="0" y="85725"/>
                  </a:lnTo>
                </a:path>
              </a:pathLst>
            </a:custGeom>
            <a:ln w="12700" cap="flat">
              <a:solidFill>
                <a:srgbClr val="026CB6"/>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sp>
        <p:nvSpPr>
          <p:cNvPr id="87" name="Hexagon 86">
            <a:extLst>
              <a:ext uri="{FF2B5EF4-FFF2-40B4-BE49-F238E27FC236}">
                <a16:creationId xmlns:a16="http://schemas.microsoft.com/office/drawing/2014/main" id="{87C2DF98-671B-5745-8887-D30703676307}"/>
              </a:ext>
            </a:extLst>
          </p:cNvPr>
          <p:cNvSpPr/>
          <p:nvPr/>
        </p:nvSpPr>
        <p:spPr>
          <a:xfrm>
            <a:off x="3362143" y="2512176"/>
            <a:ext cx="1390354" cy="1197529"/>
          </a:xfrm>
          <a:prstGeom prst="hexagon">
            <a:avLst/>
          </a:prstGeom>
          <a:solidFill>
            <a:schemeClr val="bg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a:solidFill>
                <a:srgbClr val="4D4D4D"/>
              </a:solidFill>
            </a:endParaRPr>
          </a:p>
        </p:txBody>
      </p:sp>
      <p:pic>
        <p:nvPicPr>
          <p:cNvPr id="88" name="Graphic 87">
            <a:extLst>
              <a:ext uri="{FF2B5EF4-FFF2-40B4-BE49-F238E27FC236}">
                <a16:creationId xmlns:a16="http://schemas.microsoft.com/office/drawing/2014/main" id="{A69C9E58-583A-8A4E-B841-3497B762D8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1995" y="2773122"/>
            <a:ext cx="690651" cy="675637"/>
          </a:xfrm>
          <a:prstGeom prst="rect">
            <a:avLst/>
          </a:prstGeom>
        </p:spPr>
      </p:pic>
      <p:sp>
        <p:nvSpPr>
          <p:cNvPr id="89" name="Hexagon 88">
            <a:extLst>
              <a:ext uri="{FF2B5EF4-FFF2-40B4-BE49-F238E27FC236}">
                <a16:creationId xmlns:a16="http://schemas.microsoft.com/office/drawing/2014/main" id="{C1E46C07-8FBD-6145-8B6D-A0C083186B34}"/>
              </a:ext>
            </a:extLst>
          </p:cNvPr>
          <p:cNvSpPr/>
          <p:nvPr/>
        </p:nvSpPr>
        <p:spPr>
          <a:xfrm>
            <a:off x="1425692" y="2529808"/>
            <a:ext cx="1403891" cy="1209189"/>
          </a:xfrm>
          <a:prstGeom prst="hexagon">
            <a:avLst/>
          </a:prstGeom>
          <a:solidFill>
            <a:schemeClr val="bg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a:solidFill>
                <a:srgbClr val="4D4D4D"/>
              </a:solidFill>
            </a:endParaRPr>
          </a:p>
        </p:txBody>
      </p:sp>
      <p:pic>
        <p:nvPicPr>
          <p:cNvPr id="90" name="Graphic 89">
            <a:extLst>
              <a:ext uri="{FF2B5EF4-FFF2-40B4-BE49-F238E27FC236}">
                <a16:creationId xmlns:a16="http://schemas.microsoft.com/office/drawing/2014/main" id="{658D9516-9A24-9A4C-AB21-71D7955F56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27528" y="2792689"/>
            <a:ext cx="714491" cy="683427"/>
          </a:xfrm>
          <a:prstGeom prst="rect">
            <a:avLst/>
          </a:prstGeom>
        </p:spPr>
      </p:pic>
      <p:sp>
        <p:nvSpPr>
          <p:cNvPr id="91" name="Freeform 90">
            <a:extLst>
              <a:ext uri="{FF2B5EF4-FFF2-40B4-BE49-F238E27FC236}">
                <a16:creationId xmlns:a16="http://schemas.microsoft.com/office/drawing/2014/main" id="{6683C7E9-C98D-584F-BC0A-50FD071877BC}"/>
              </a:ext>
            </a:extLst>
          </p:cNvPr>
          <p:cNvSpPr/>
          <p:nvPr/>
        </p:nvSpPr>
        <p:spPr>
          <a:xfrm>
            <a:off x="9092933" y="3970868"/>
            <a:ext cx="1649825" cy="1023937"/>
          </a:xfrm>
          <a:custGeom>
            <a:avLst/>
            <a:gdLst>
              <a:gd name="connsiteX0" fmla="*/ 0 w 2443085"/>
              <a:gd name="connsiteY0" fmla="*/ 0 h 1025061"/>
              <a:gd name="connsiteX1" fmla="*/ 2443085 w 2443085"/>
              <a:gd name="connsiteY1" fmla="*/ 0 h 1025061"/>
              <a:gd name="connsiteX2" fmla="*/ 2443085 w 2443085"/>
              <a:gd name="connsiteY2" fmla="*/ 1025061 h 1025061"/>
              <a:gd name="connsiteX3" fmla="*/ 0 w 2443085"/>
              <a:gd name="connsiteY3" fmla="*/ 1025061 h 1025061"/>
              <a:gd name="connsiteX4" fmla="*/ 0 w 2443085"/>
              <a:gd name="connsiteY4" fmla="*/ 0 h 1025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085" h="1025061">
                <a:moveTo>
                  <a:pt x="0" y="0"/>
                </a:moveTo>
                <a:lnTo>
                  <a:pt x="2443085" y="0"/>
                </a:lnTo>
                <a:lnTo>
                  <a:pt x="2443085" y="1025061"/>
                </a:lnTo>
                <a:lnTo>
                  <a:pt x="0" y="10250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0" tIns="0" rIns="0" bIns="0" spcCol="1270"/>
          <a:lstStyle>
            <a:defPPr>
              <a:defRPr lang="en-US"/>
            </a:defPPr>
            <a:lvl1pPr algn="l" rtl="0" eaLnBrk="0" fontAlgn="base" hangingPunct="0">
              <a:spcBef>
                <a:spcPct val="0"/>
              </a:spcBef>
              <a:spcAft>
                <a:spcPct val="0"/>
              </a:spcAft>
              <a:defRPr sz="2400" kern="1200">
                <a:solidFill>
                  <a:schemeClr val="tx1">
                    <a:hueOff val="0"/>
                    <a:satOff val="0"/>
                    <a:lumOff val="0"/>
                    <a:alphaOff val="0"/>
                  </a:schemeClr>
                </a:solidFill>
                <a:latin typeface="+mn-lt"/>
                <a:ea typeface="+mn-ea"/>
                <a:cs typeface="+mn-cs"/>
              </a:defRPr>
            </a:lvl1pPr>
            <a:lvl2pPr marL="457200" algn="l" rtl="0" eaLnBrk="0" fontAlgn="base" hangingPunct="0">
              <a:spcBef>
                <a:spcPct val="0"/>
              </a:spcBef>
              <a:spcAft>
                <a:spcPct val="0"/>
              </a:spcAft>
              <a:defRPr sz="2400" kern="1200">
                <a:solidFill>
                  <a:schemeClr val="tx1">
                    <a:hueOff val="0"/>
                    <a:satOff val="0"/>
                    <a:lumOff val="0"/>
                    <a:alphaOff val="0"/>
                  </a:schemeClr>
                </a:solidFill>
                <a:latin typeface="+mn-lt"/>
                <a:ea typeface="+mn-ea"/>
                <a:cs typeface="+mn-cs"/>
              </a:defRPr>
            </a:lvl2pPr>
            <a:lvl3pPr marL="914400" algn="l" rtl="0" eaLnBrk="0" fontAlgn="base" hangingPunct="0">
              <a:spcBef>
                <a:spcPct val="0"/>
              </a:spcBef>
              <a:spcAft>
                <a:spcPct val="0"/>
              </a:spcAft>
              <a:defRPr sz="2400" kern="1200">
                <a:solidFill>
                  <a:schemeClr val="tx1">
                    <a:hueOff val="0"/>
                    <a:satOff val="0"/>
                    <a:lumOff val="0"/>
                    <a:alphaOff val="0"/>
                  </a:schemeClr>
                </a:solidFill>
                <a:latin typeface="+mn-lt"/>
                <a:ea typeface="+mn-ea"/>
                <a:cs typeface="+mn-cs"/>
              </a:defRPr>
            </a:lvl3pPr>
            <a:lvl4pPr marL="1371600" algn="l" rtl="0" eaLnBrk="0" fontAlgn="base" hangingPunct="0">
              <a:spcBef>
                <a:spcPct val="0"/>
              </a:spcBef>
              <a:spcAft>
                <a:spcPct val="0"/>
              </a:spcAft>
              <a:defRPr sz="2400" kern="1200">
                <a:solidFill>
                  <a:schemeClr val="tx1">
                    <a:hueOff val="0"/>
                    <a:satOff val="0"/>
                    <a:lumOff val="0"/>
                    <a:alphaOff val="0"/>
                  </a:schemeClr>
                </a:solidFill>
                <a:latin typeface="+mn-lt"/>
                <a:ea typeface="+mn-ea"/>
                <a:cs typeface="+mn-cs"/>
              </a:defRPr>
            </a:lvl4pPr>
            <a:lvl5pPr marL="1828800" algn="l" rtl="0" eaLnBrk="0" fontAlgn="base" hangingPunct="0">
              <a:spcBef>
                <a:spcPct val="0"/>
              </a:spcBef>
              <a:spcAft>
                <a:spcPct val="0"/>
              </a:spcAft>
              <a:defRPr sz="24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24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24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24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2400" kern="1200">
                <a:solidFill>
                  <a:schemeClr val="tx1">
                    <a:hueOff val="0"/>
                    <a:satOff val="0"/>
                    <a:lumOff val="0"/>
                    <a:alphaOff val="0"/>
                  </a:schemeClr>
                </a:solidFill>
                <a:latin typeface="+mn-lt"/>
                <a:ea typeface="+mn-ea"/>
                <a:cs typeface="+mn-cs"/>
              </a:defRPr>
            </a:lvl9pPr>
          </a:lstStyle>
          <a:p>
            <a:pPr algn="ctr" defTabSz="1066800">
              <a:spcAft>
                <a:spcPct val="35000"/>
              </a:spcAft>
              <a:defRPr/>
            </a:pPr>
            <a:r>
              <a:rPr lang="en-US" sz="1800" dirty="0">
                <a:solidFill>
                  <a:schemeClr val="accent1"/>
                </a:solidFill>
                <a:latin typeface="Roboto Medium" panose="02000000000000000000" pitchFamily="2" charset="0"/>
                <a:ea typeface="Roboto Medium" panose="02000000000000000000" pitchFamily="2" charset="0"/>
                <a:cs typeface="Roboto Medium" panose="02000000000000000000" pitchFamily="2" charset="0"/>
              </a:rPr>
              <a:t>Useful Information Hidden</a:t>
            </a:r>
          </a:p>
        </p:txBody>
      </p:sp>
    </p:spTree>
    <p:extLst>
      <p:ext uri="{BB962C8B-B14F-4D97-AF65-F5344CB8AC3E}">
        <p14:creationId xmlns:p14="http://schemas.microsoft.com/office/powerpoint/2010/main" val="1420235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heme/theme1.xml><?xml version="1.0" encoding="utf-8"?>
<a:theme xmlns:a="http://schemas.openxmlformats.org/drawingml/2006/main" name="Custom Design">
  <a:themeElements>
    <a:clrScheme name="Custom 2">
      <a:dk1>
        <a:srgbClr val="000000"/>
      </a:dk1>
      <a:lt1>
        <a:srgbClr val="FFFFFF"/>
      </a:lt1>
      <a:dk2>
        <a:srgbClr val="EEECE1"/>
      </a:dk2>
      <a:lt2>
        <a:srgbClr val="1F497D"/>
      </a:lt2>
      <a:accent1>
        <a:srgbClr val="026CB6"/>
      </a:accent1>
      <a:accent2>
        <a:srgbClr val="13B5EA"/>
      </a:accent2>
      <a:accent3>
        <a:srgbClr val="C1D82F"/>
      </a:accent3>
      <a:accent4>
        <a:srgbClr val="8AD4DF"/>
      </a:accent4>
      <a:accent5>
        <a:srgbClr val="39B54A"/>
      </a:accent5>
      <a:accent6>
        <a:srgbClr val="13B5EA"/>
      </a:accent6>
      <a:hlink>
        <a:srgbClr val="0563C1"/>
      </a:hlink>
      <a:folHlink>
        <a:srgbClr val="FF7D00"/>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5cda4d3d-3205-4bb2-941e-aaaadf36882c">
      <UserInfo>
        <DisplayName>Carsten Henke</DisplayName>
        <AccountId>26</AccountId>
        <AccountType/>
      </UserInfo>
    </SharedWithUsers>
    <Service xmlns="9ff68e65-3cff-4aae-8bd9-f903fbcd87e7"/>
    <Audience xmlns="9ff68e65-3cff-4aae-8bd9-f903fbcd87e7"/>
    <Content_x0020_Type xmlns="9ff68e65-3cff-4aae-8bd9-f903fbcd87e7">
      <Value>PowerPoint</Value>
    </Content_x0020_Type>
    <ServiceType xmlns="9ff68e65-3cff-4aae-8bd9-f903fbcd87e7"/>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5F63DD2BB0D94D87D7FCE9FA1FE5E6" ma:contentTypeVersion="15" ma:contentTypeDescription="Create a new document." ma:contentTypeScope="" ma:versionID="8b80b23db9cb79eec423c23731ca7249">
  <xsd:schema xmlns:xsd="http://www.w3.org/2001/XMLSchema" xmlns:xs="http://www.w3.org/2001/XMLSchema" xmlns:p="http://schemas.microsoft.com/office/2006/metadata/properties" xmlns:ns2="5cda4d3d-3205-4bb2-941e-aaaadf36882c" xmlns:ns3="9ff68e65-3cff-4aae-8bd9-f903fbcd87e7" targetNamespace="http://schemas.microsoft.com/office/2006/metadata/properties" ma:root="true" ma:fieldsID="89b79ed598e76eae8056dbb3b33ac923" ns2:_="" ns3:_="">
    <xsd:import namespace="5cda4d3d-3205-4bb2-941e-aaaadf36882c"/>
    <xsd:import namespace="9ff68e65-3cff-4aae-8bd9-f903fbcd87e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Service" minOccurs="0"/>
                <xsd:element ref="ns3:Audience" minOccurs="0"/>
                <xsd:element ref="ns3:Content_x0020_Type" minOccurs="0"/>
                <xsd:element ref="ns3:MediaServiceAutoTags" minOccurs="0"/>
                <xsd:element ref="ns3:MediaServiceGenerationTime" minOccurs="0"/>
                <xsd:element ref="ns3:MediaServiceEventHashCode" minOccurs="0"/>
                <xsd:element ref="ns3:MediaServiceOCR" minOccurs="0"/>
                <xsd:element ref="ns3:ServiceTyp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da4d3d-3205-4bb2-941e-aaaadf36882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ff68e65-3cff-4aae-8bd9-f903fbcd87e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Service" ma:index="13" nillable="true" ma:displayName="Division" ma:format="Dropdown" ma:internalName="Service">
      <xsd:complexType>
        <xsd:complexContent>
          <xsd:extension base="dms:MultiChoice">
            <xsd:sequence>
              <xsd:element name="Value" maxOccurs="unbounded" minOccurs="0" nillable="true">
                <xsd:simpleType>
                  <xsd:restriction base="dms:Choice">
                    <xsd:enumeration value="IRB"/>
                    <xsd:enumeration value="IBC"/>
                    <xsd:enumeration value="SP&amp;SO"/>
                    <xsd:enumeration value="PE"/>
                    <xsd:enumeration value="SRR"/>
                  </xsd:restriction>
                </xsd:simpleType>
              </xsd:element>
            </xsd:sequence>
          </xsd:extension>
        </xsd:complexContent>
      </xsd:complexType>
    </xsd:element>
    <xsd:element name="Audience" ma:index="14" nillable="true" ma:displayName="Audience" ma:format="Dropdown" ma:internalName="Audience">
      <xsd:complexType>
        <xsd:complexContent>
          <xsd:extension base="dms:MultiChoice">
            <xsd:sequence>
              <xsd:element name="Value" maxOccurs="unbounded" minOccurs="0" nillable="true">
                <xsd:simpleType>
                  <xsd:restriction base="dms:Choice">
                    <xsd:enumeration value="Sponsor/CRO"/>
                    <xsd:enumeration value="Institution"/>
                    <xsd:enumeration value="Site"/>
                    <xsd:enumeration value="Biotech"/>
                  </xsd:restriction>
                </xsd:simpleType>
              </xsd:element>
            </xsd:sequence>
          </xsd:extension>
        </xsd:complexContent>
      </xsd:complexType>
    </xsd:element>
    <xsd:element name="Content_x0020_Type" ma:index="15" nillable="true" ma:displayName="Content Type" ma:format="Dropdown" ma:internalName="Content_x0020_Type">
      <xsd:complexType>
        <xsd:complexContent>
          <xsd:extension base="dms:MultiChoice">
            <xsd:sequence>
              <xsd:element name="Value" maxOccurs="unbounded" minOccurs="0" nillable="true">
                <xsd:simpleType>
                  <xsd:restriction base="dms:Choice">
                    <xsd:enumeration value="Case Study"/>
                    <xsd:enumeration value="Whitepaper"/>
                    <xsd:enumeration value="Infographic"/>
                    <xsd:enumeration value="Sales Sheet"/>
                    <xsd:enumeration value="Video"/>
                    <xsd:enumeration value="Article"/>
                    <xsd:enumeration value="Webpage/Landing Page"/>
                    <xsd:enumeration value="Charts/Graphs"/>
                    <xsd:enumeration value="PowerPoint"/>
                    <xsd:enumeration value="Microsite"/>
                  </xsd:restriction>
                </xsd:simpleType>
              </xsd:element>
            </xsd:sequence>
          </xsd:extension>
        </xsd:complexContent>
      </xsd:complex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ServiceType" ma:index="20" nillable="true" ma:displayName="Service Type" ma:format="Dropdown" ma:internalName="ServiceType">
      <xsd:complexType>
        <xsd:complexContent>
          <xsd:extension base="dms:MultiChoice">
            <xsd:sequence>
              <xsd:element name="Value" maxOccurs="unbounded" minOccurs="0" nillable="true">
                <xsd:simpleType>
                  <xsd:restriction base="dms:Choice">
                    <xsd:enumeration value="IRB"/>
                    <xsd:enumeration value="IBC"/>
                    <xsd:enumeration value="Research Management"/>
                    <xsd:enumeration value="Benchmarking &amp; Analytics"/>
                    <xsd:enumeration value="Financial Management"/>
                    <xsd:enumeration value="Coverage Analysis"/>
                    <xsd:enumeration value="Site &amp; PI Training"/>
                    <xsd:enumeration value="Site CTMS"/>
                    <xsd:enumeration value="Site Augmentation"/>
                    <xsd:enumeration value="eConsent"/>
                    <xsd:enumeration value="Study Insight Analytics"/>
                    <xsd:enumeration value="Clinical Assessments"/>
                    <xsd:enumeration value="Rater &amp; Patient Training"/>
                    <xsd:enumeration value="eCOA/ePRO Platform"/>
                    <xsd:enumeration value="Trial Design &amp; Protocol Planning"/>
                    <xsd:enumeration value="Statistical Consulting"/>
                    <xsd:enumeration value="Safety Letter Distribution"/>
                    <xsd:enumeration value="Independent Expert Committees"/>
                    <xsd:enumeration value="Site Selection &amp; Feasibility"/>
                    <xsd:enumeration value="Drug Safety"/>
                    <xsd:enumeration value="Pharmacovigilance"/>
                    <xsd:enumeration value="Study Identification"/>
                    <xsd:enumeration value="Contracts &amp; Budget"/>
                    <xsd:enumeration value="Study Start-up"/>
                    <xsd:enumeration value="Study Marketing &amp; Advertising"/>
                  </xsd:restriction>
                </xsd:simpleType>
              </xsd:element>
            </xsd:sequence>
          </xsd:extension>
        </xsd:complexContent>
      </xsd:complex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44827A-6902-4CAE-B4BF-A16B99F2AAB0}">
  <ds:schemaRefs>
    <ds:schemaRef ds:uri="9ff68e65-3cff-4aae-8bd9-f903fbcd87e7"/>
    <ds:schemaRef ds:uri="5cda4d3d-3205-4bb2-941e-aaaadf36882c"/>
    <ds:schemaRef ds:uri="http://purl.org/dc/term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F1114456-819E-4ED0-83C6-9DB1536D0C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da4d3d-3205-4bb2-941e-aaaadf36882c"/>
    <ds:schemaRef ds:uri="9ff68e65-3cff-4aae-8bd9-f903fbcd87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273F4B-F78D-4A3A-AC25-2DFF59E9F6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38785</TotalTime>
  <Words>1833</Words>
  <Application>Microsoft Office PowerPoint</Application>
  <PresentationFormat>Widescreen</PresentationFormat>
  <Paragraphs>270</Paragraphs>
  <Slides>19</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Calibri</vt:lpstr>
      <vt:lpstr>Arial</vt:lpstr>
      <vt:lpstr>Roboto Medium</vt:lpstr>
      <vt:lpstr>Roboto Light</vt:lpstr>
      <vt:lpstr>Roboto</vt:lpstr>
      <vt:lpstr>Wingdings</vt:lpstr>
      <vt:lpstr>Custom Design</vt:lpstr>
      <vt:lpstr> Seamless, Paperless Clinical Research Studies Complex Safety Reporting Processes Overburden Sites </vt:lpstr>
      <vt:lpstr>Agenda</vt:lpstr>
      <vt:lpstr>A Look Back in Time…</vt:lpstr>
      <vt:lpstr>What Are the Challenges Providing Safety Communications? </vt:lpstr>
      <vt:lpstr>Compounding the Problem</vt:lpstr>
      <vt:lpstr>Why Do Requirements Differ From Country to Country? </vt:lpstr>
      <vt:lpstr>Why Sponsors like Portals?</vt:lpstr>
      <vt:lpstr>Why Sites Dislike Portals: The Challenges</vt:lpstr>
      <vt:lpstr> Top 5 Burdens for Sites </vt:lpstr>
      <vt:lpstr>Too Many Reports</vt:lpstr>
      <vt:lpstr>Duplicate Reports</vt:lpstr>
      <vt:lpstr>  Site Resource Statistics </vt:lpstr>
      <vt:lpstr>Improving Speed and Compliance</vt:lpstr>
      <vt:lpstr>Portal ROI to Sites</vt:lpstr>
      <vt:lpstr>Portal ROI to Sponsors</vt:lpstr>
      <vt:lpstr>What Sponsors can do to Alleviate Site Burden</vt:lpstr>
      <vt:lpstr>Best Practice Tips for Sites</vt:lpstr>
      <vt:lpstr>WCG Safety Portal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 Edwards</dc:creator>
  <cp:lastModifiedBy>sbeales</cp:lastModifiedBy>
  <cp:revision>206</cp:revision>
  <dcterms:created xsi:type="dcterms:W3CDTF">2017-05-08T11:40:41Z</dcterms:created>
  <dcterms:modified xsi:type="dcterms:W3CDTF">2021-04-26T19:28:26Z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0x010100795F63DD2BB0D94D87D7FCE9FA1FE5E6</vt:lpwstr>
  </property>
</Properties>
</file>